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88" r:id="rId1"/>
  </p:sldMasterIdLst>
  <p:handoutMasterIdLst>
    <p:handoutMasterId r:id="rId34"/>
  </p:handoutMasterIdLst>
  <p:sldIdLst>
    <p:sldId id="579" r:id="rId2"/>
    <p:sldId id="580" r:id="rId3"/>
    <p:sldId id="588" r:id="rId4"/>
    <p:sldId id="581" r:id="rId5"/>
    <p:sldId id="611" r:id="rId6"/>
    <p:sldId id="612" r:id="rId7"/>
    <p:sldId id="585" r:id="rId8"/>
    <p:sldId id="609" r:id="rId9"/>
    <p:sldId id="587" r:id="rId10"/>
    <p:sldId id="613" r:id="rId11"/>
    <p:sldId id="614" r:id="rId12"/>
    <p:sldId id="584" r:id="rId13"/>
    <p:sldId id="608" r:id="rId14"/>
    <p:sldId id="559" r:id="rId15"/>
    <p:sldId id="586" r:id="rId16"/>
    <p:sldId id="590" r:id="rId17"/>
    <p:sldId id="591" r:id="rId18"/>
    <p:sldId id="592" r:id="rId19"/>
    <p:sldId id="582" r:id="rId20"/>
    <p:sldId id="593" r:id="rId21"/>
    <p:sldId id="595" r:id="rId22"/>
    <p:sldId id="596" r:id="rId23"/>
    <p:sldId id="599" r:id="rId24"/>
    <p:sldId id="601" r:id="rId25"/>
    <p:sldId id="605" r:id="rId26"/>
    <p:sldId id="607" r:id="rId27"/>
    <p:sldId id="606" r:id="rId28"/>
    <p:sldId id="600" r:id="rId29"/>
    <p:sldId id="602" r:id="rId30"/>
    <p:sldId id="603" r:id="rId31"/>
    <p:sldId id="604" r:id="rId32"/>
    <p:sldId id="556" r:id="rId3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80FF"/>
    <a:srgbClr val="0066FF"/>
    <a:srgbClr val="33CC33"/>
    <a:srgbClr val="66763A"/>
    <a:srgbClr val="7F9248"/>
    <a:srgbClr val="996633"/>
    <a:srgbClr val="B5950B"/>
    <a:srgbClr val="EBF4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4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521D4DC-D892-4041-9822-45165A3D9AA4}" type="datetimeFigureOut">
              <a:rPr lang="tr-TR"/>
              <a:pPr>
                <a:defRPr/>
              </a:pPr>
              <a:t>30.12.2022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3F12B8D-4377-45B4-9AEC-93CCC7A0D13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03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  <a:solidFill>
            <a:srgbClr val="33CC33"/>
          </a:solidFill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  <a:grpFill/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  <a:grpFill/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D0A3654C-4148-4E14-A0A7-6E4A7A9F36F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69BF0-1AD4-45B1-A5B6-EE0ADE09C85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FBA66-8A10-4278-9ECF-B0A1D21B560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472A7-05E0-4C35-AD45-5E55672122B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80385D-C13C-48CE-8C62-B82E2617A76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3A77E-E7A6-4A35-9321-8E65EB9911B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60665-99B1-4F75-8F1F-67151775BEF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F53F1-E6ED-486A-B299-10048F5EE51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53DD3-E396-4CF7-930A-B51F43CC931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64383-46CA-4670-8400-4579F0809CA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45E66-47C9-4E68-B7E0-D2FF34945F9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fld id="{B46DE566-3E86-4382-AD4F-A791630F2A0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9" r:id="rId1"/>
    <p:sldLayoutId id="2147484590" r:id="rId2"/>
    <p:sldLayoutId id="2147484591" r:id="rId3"/>
    <p:sldLayoutId id="2147484592" r:id="rId4"/>
    <p:sldLayoutId id="2147484593" r:id="rId5"/>
    <p:sldLayoutId id="2147484594" r:id="rId6"/>
    <p:sldLayoutId id="2147484595" r:id="rId7"/>
    <p:sldLayoutId id="2147484596" r:id="rId8"/>
    <p:sldLayoutId id="2147484597" r:id="rId9"/>
    <p:sldLayoutId id="2147484598" r:id="rId10"/>
    <p:sldLayoutId id="21474845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rciyes.bilimseltesvik.com/" TargetMode="External"/><Relationship Id="rId2" Type="http://schemas.openxmlformats.org/officeDocument/2006/relationships/hyperlink" Target="http://tesvik.kurumdomain.edu.t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9792" y="3645024"/>
            <a:ext cx="5723557" cy="1607204"/>
          </a:xfrm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AKADEMİK TEŞVİK ÖDENEĞİ</a:t>
            </a:r>
            <a:br>
              <a:rPr lang="tr-TR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SÜREÇ YÖNETİM SİSTEMİ</a:t>
            </a:r>
            <a:br>
              <a:rPr lang="tr-TR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Ocak 2023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sim 3" descr="F:\Projeler\ATOSIS\Katalog\logo\atosis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5144"/>
            <a:ext cx="1969227" cy="697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Resim 4" descr="I:\a\Teknopark\sirket logoları\markan\abis_logo_title_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6672"/>
            <a:ext cx="1368152" cy="535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8803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7311" y="1340768"/>
            <a:ext cx="8229600" cy="1656183"/>
          </a:xfrm>
        </p:spPr>
        <p:txBody>
          <a:bodyPr>
            <a:noAutofit/>
          </a:bodyPr>
          <a:lstStyle/>
          <a:p>
            <a:pPr algn="just"/>
            <a:r>
              <a:rPr lang="tr-TR" sz="1600" dirty="0">
                <a:solidFill>
                  <a:schemeClr val="tx1"/>
                </a:solidFill>
                <a:latin typeface="Arial" charset="0"/>
                <a:cs typeface="Arial" charset="0"/>
              </a:rPr>
              <a:t>Eksik Belge butonu kullanılarak erişilen penceredeki açıklamalar da dikkate alınarak kanıtlayıcı belgeler sisteme yüklenmelidir. </a:t>
            </a:r>
          </a:p>
          <a:p>
            <a:pPr algn="just"/>
            <a:endParaRPr lang="tr-TR" sz="10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just"/>
            <a:r>
              <a:rPr lang="tr-TR" sz="1600" dirty="0">
                <a:solidFill>
                  <a:schemeClr val="tx1"/>
                </a:solidFill>
                <a:latin typeface="Arial" charset="0"/>
                <a:cs typeface="Arial" charset="0"/>
              </a:rPr>
              <a:t>İnternet sayfası ekran görüntüleri sunulması durumunda, görüntünün alındığı web sitesinin adresi de belirtilmelidir.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1500" y="571500"/>
            <a:ext cx="8158163" cy="62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r-TR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Araştırmacı İşlemleri, </a:t>
            </a:r>
            <a:r>
              <a:rPr lang="tr-TR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Teşvik Başvurusu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846" y="5853209"/>
            <a:ext cx="976250" cy="253571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475656" y="2780928"/>
            <a:ext cx="5475709" cy="3761990"/>
            <a:chOff x="1475656" y="2780928"/>
            <a:chExt cx="5475709" cy="3761990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5656" y="2780928"/>
              <a:ext cx="5475709" cy="376199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Dikdörtgen 5"/>
            <p:cNvSpPr/>
            <p:nvPr/>
          </p:nvSpPr>
          <p:spPr>
            <a:xfrm>
              <a:off x="2555776" y="3789040"/>
              <a:ext cx="72008" cy="144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2498974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2448272"/>
          </a:xfrm>
        </p:spPr>
        <p:txBody>
          <a:bodyPr>
            <a:noAutofit/>
          </a:bodyPr>
          <a:lstStyle/>
          <a:p>
            <a:r>
              <a:rPr lang="tr-TR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AVESİS’</a:t>
            </a:r>
            <a:r>
              <a:rPr lang="tr-TR" sz="1400" dirty="0">
                <a:solidFill>
                  <a:schemeClr val="tx1"/>
                </a:solidFill>
                <a:latin typeface="Arial" charset="0"/>
                <a:cs typeface="Arial" charset="0"/>
              </a:rPr>
              <a:t> e Web of Science üzerinden eklenen ISI indekslerinde taranan dergilerdeki yayınlar için kanıtlayıcı belge yüklenmesi talep edilmemektedir. </a:t>
            </a:r>
          </a:p>
          <a:p>
            <a:endParaRPr lang="tr-TR" sz="10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tr-TR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AVESİS’e</a:t>
            </a:r>
            <a:r>
              <a:rPr lang="tr-TR" sz="1400" dirty="0">
                <a:solidFill>
                  <a:schemeClr val="tx1"/>
                </a:solidFill>
                <a:latin typeface="Arial" charset="0"/>
                <a:cs typeface="Arial" charset="0"/>
              </a:rPr>
              <a:t> eklenmeyen veya </a:t>
            </a:r>
            <a:r>
              <a:rPr lang="tr-TR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WoS</a:t>
            </a:r>
            <a:r>
              <a:rPr lang="tr-TR" sz="1400" dirty="0">
                <a:solidFill>
                  <a:schemeClr val="tx1"/>
                </a:solidFill>
                <a:latin typeface="Arial" charset="0"/>
                <a:cs typeface="Arial" charset="0"/>
              </a:rPr>
              <a:t> üzerinden eklenmeyen yayınlar için belirlenerek duyurulan kanıtlayıcı belgelerin yüklenmesi talep edilmektedir.</a:t>
            </a:r>
          </a:p>
          <a:p>
            <a:endParaRPr lang="tr-TR" sz="10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tr-TR" sz="1400" dirty="0">
                <a:solidFill>
                  <a:schemeClr val="tx1"/>
                </a:solidFill>
                <a:latin typeface="Arial" charset="0"/>
                <a:cs typeface="Arial" charset="0"/>
              </a:rPr>
              <a:t>Web of </a:t>
            </a:r>
            <a:r>
              <a:rPr lang="tr-TR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Science</a:t>
            </a:r>
            <a:r>
              <a:rPr lang="tr-TR" sz="1400" dirty="0">
                <a:solidFill>
                  <a:schemeClr val="tx1"/>
                </a:solidFill>
                <a:latin typeface="Arial" charset="0"/>
                <a:cs typeface="Arial" charset="0"/>
              </a:rPr>
              <a:t> ta taranan dergilerin Çeyreklik (</a:t>
            </a:r>
            <a:r>
              <a:rPr lang="tr-TR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Quartile</a:t>
            </a:r>
            <a:r>
              <a:rPr lang="tr-TR" sz="1400" dirty="0">
                <a:solidFill>
                  <a:schemeClr val="tx1"/>
                </a:solidFill>
                <a:latin typeface="Arial" charset="0"/>
                <a:cs typeface="Arial" charset="0"/>
              </a:rPr>
              <a:t>) sınıfını gösteren internet sayfası ekran görüntüleri ve görüntünün alındığı internet sitesi adresi de kanıtlayıcı belge olarak yüklenmelidir. </a:t>
            </a:r>
            <a:r>
              <a:rPr lang="tr-TR" sz="1400" u="sng" dirty="0" err="1">
                <a:solidFill>
                  <a:schemeClr val="tx1"/>
                </a:solidFill>
                <a:latin typeface="Arial" charset="0"/>
                <a:cs typeface="Arial" charset="0"/>
              </a:rPr>
              <a:t>Incites</a:t>
            </a:r>
            <a:r>
              <a:rPr lang="tr-TR" sz="1400" u="sng" dirty="0">
                <a:solidFill>
                  <a:schemeClr val="tx1"/>
                </a:solidFill>
                <a:latin typeface="Arial" charset="0"/>
                <a:cs typeface="Arial" charset="0"/>
              </a:rPr>
              <a:t> abonesi olan kurumlar için dergilerin Çeyreklik sınıfı AVESİS üzerinden doğrulandığından bu kapsamda kanıt yüklenmesi de talep edilmemektedir.</a:t>
            </a:r>
          </a:p>
          <a:p>
            <a:endParaRPr lang="tr-TR" sz="1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1500" y="404664"/>
            <a:ext cx="8158163" cy="62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r-TR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Araştırmacı İşlemleri, </a:t>
            </a:r>
            <a:r>
              <a:rPr lang="tr-TR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Teşvik Başvurusu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846" y="5853209"/>
            <a:ext cx="976250" cy="253571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789040"/>
            <a:ext cx="4457700" cy="2628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1428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71500" y="236158"/>
            <a:ext cx="8158163" cy="62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r-TR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Araştırmacı İşlemleri, </a:t>
            </a:r>
            <a:r>
              <a:rPr lang="tr-TR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Teşvik Başvurusu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72100" y="952707"/>
            <a:ext cx="8229600" cy="1319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tr-TR" sz="1400" dirty="0">
                <a:solidFill>
                  <a:schemeClr val="tx1"/>
                </a:solidFill>
                <a:latin typeface="Arial" charset="0"/>
                <a:cs typeface="Arial" charset="0"/>
              </a:rPr>
              <a:t>Başvurunun tamamlanabilmesi için, YÖKSİS çıktısının da sisteme yüklenmesi zorunludur.</a:t>
            </a:r>
          </a:p>
          <a:p>
            <a:pPr fontAlgn="auto">
              <a:spcAft>
                <a:spcPts val="0"/>
              </a:spcAft>
            </a:pPr>
            <a:endParaRPr lang="tr-TR" sz="10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fontAlgn="auto">
              <a:spcAft>
                <a:spcPts val="0"/>
              </a:spcAft>
            </a:pPr>
            <a:r>
              <a:rPr lang="tr-TR" sz="1400" dirty="0">
                <a:solidFill>
                  <a:schemeClr val="tx1"/>
                </a:solidFill>
                <a:latin typeface="Arial" charset="0"/>
                <a:cs typeface="Arial" charset="0"/>
              </a:rPr>
              <a:t>Başvurunun geçerlilik kazanması için sistem tarafından otomatik olarak üretilen </a:t>
            </a:r>
            <a:r>
              <a:rPr lang="tr-TR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Araştırmacı Beyan Formu ve YÖKSİS Çıktısı </a:t>
            </a:r>
            <a:r>
              <a:rPr lang="tr-TR" sz="1400" dirty="0">
                <a:solidFill>
                  <a:schemeClr val="tx1"/>
                </a:solidFill>
                <a:latin typeface="Arial" charset="0"/>
                <a:cs typeface="Arial" charset="0"/>
              </a:rPr>
              <a:t>imzalanmış olarak Birim Akademik Teşvik Değerlendirme Komisyonuna teslim edilmelidir.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271961"/>
            <a:ext cx="6912768" cy="1033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Yuvarlatılmış Dikdörtgen 9"/>
          <p:cNvSpPr/>
          <p:nvPr/>
        </p:nvSpPr>
        <p:spPr>
          <a:xfrm>
            <a:off x="6660232" y="2894296"/>
            <a:ext cx="1152128" cy="341874"/>
          </a:xfrm>
          <a:prstGeom prst="roundRect">
            <a:avLst/>
          </a:prstGeom>
          <a:noFill/>
          <a:ln w="28575">
            <a:solidFill>
              <a:srgbClr val="33CC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3405659"/>
            <a:ext cx="2281212" cy="32022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3402976"/>
            <a:ext cx="2314671" cy="3204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9899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161597"/>
            <a:ext cx="6365527" cy="1073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84961" y="1056248"/>
            <a:ext cx="8229600" cy="1076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tr-TR" sz="1400" dirty="0">
                <a:solidFill>
                  <a:schemeClr val="tx1"/>
                </a:solidFill>
                <a:latin typeface="Arial" charset="0"/>
                <a:cs typeface="Arial" charset="0"/>
              </a:rPr>
              <a:t>Komisyonun Revizyon talepleri araştırmacılara otomatik e-posta ile iletilmektedir.</a:t>
            </a:r>
          </a:p>
          <a:p>
            <a:pPr fontAlgn="auto">
              <a:spcAft>
                <a:spcPts val="0"/>
              </a:spcAft>
            </a:pPr>
            <a:r>
              <a:rPr lang="tr-TR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Revizyon Talebi </a:t>
            </a:r>
            <a:r>
              <a:rPr lang="tr-TR" sz="1400" dirty="0">
                <a:solidFill>
                  <a:schemeClr val="tx1"/>
                </a:solidFill>
                <a:latin typeface="Arial" charset="0"/>
                <a:cs typeface="Arial" charset="0"/>
              </a:rPr>
              <a:t>Araştırmacı alanında </a:t>
            </a:r>
            <a:r>
              <a:rPr lang="tr-TR" sz="1400" u="sng" dirty="0">
                <a:solidFill>
                  <a:schemeClr val="tx1"/>
                </a:solidFill>
                <a:latin typeface="Arial" charset="0"/>
                <a:cs typeface="Arial" charset="0"/>
              </a:rPr>
              <a:t>Revizyon Bekleniyor </a:t>
            </a:r>
            <a:r>
              <a:rPr lang="tr-TR" sz="1400" dirty="0">
                <a:solidFill>
                  <a:schemeClr val="tx1"/>
                </a:solidFill>
                <a:latin typeface="Arial" charset="0"/>
                <a:cs typeface="Arial" charset="0"/>
              </a:rPr>
              <a:t>ibaresi ile görüntülenmektedir. </a:t>
            </a:r>
          </a:p>
          <a:p>
            <a:pPr fontAlgn="auto">
              <a:spcAft>
                <a:spcPts val="0"/>
              </a:spcAft>
            </a:pPr>
            <a:r>
              <a:rPr lang="tr-TR" sz="1400" dirty="0">
                <a:solidFill>
                  <a:schemeClr val="tx1"/>
                </a:solidFill>
                <a:latin typeface="Arial" charset="0"/>
                <a:cs typeface="Arial" charset="0"/>
              </a:rPr>
              <a:t>Araştırmacılar ilgili faaliyeti revize ettikten sonra </a:t>
            </a:r>
            <a:r>
              <a:rPr lang="tr-TR" sz="1400" dirty="0">
                <a:solidFill>
                  <a:srgbClr val="0070C0"/>
                </a:solidFill>
                <a:latin typeface="Arial" charset="0"/>
                <a:cs typeface="Arial" charset="0"/>
              </a:rPr>
              <a:t>Revizyon Talebine Cevap </a:t>
            </a:r>
            <a:r>
              <a:rPr lang="tr-TR" sz="1400" dirty="0">
                <a:solidFill>
                  <a:schemeClr val="tx1"/>
                </a:solidFill>
                <a:latin typeface="Arial" charset="0"/>
                <a:cs typeface="Arial" charset="0"/>
              </a:rPr>
              <a:t>eklemelidir.</a:t>
            </a:r>
          </a:p>
        </p:txBody>
      </p:sp>
      <p:sp>
        <p:nvSpPr>
          <p:cNvPr id="8" name="Yuvarlatılmış Dikdörtgen 7"/>
          <p:cNvSpPr/>
          <p:nvPr/>
        </p:nvSpPr>
        <p:spPr>
          <a:xfrm>
            <a:off x="4995701" y="2829171"/>
            <a:ext cx="1368152" cy="2945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71500" y="260648"/>
            <a:ext cx="8158163" cy="62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r-TR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Araştırmacı İşlemleri, </a:t>
            </a:r>
            <a:r>
              <a:rPr lang="tr-TR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Başvurunun Revize Edilmesi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70" y="3593557"/>
            <a:ext cx="8675181" cy="24277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Yuvarlatılmış Dikdörtgen 10"/>
          <p:cNvSpPr/>
          <p:nvPr/>
        </p:nvSpPr>
        <p:spPr>
          <a:xfrm>
            <a:off x="395536" y="5647115"/>
            <a:ext cx="1584176" cy="3812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860" y="6146880"/>
            <a:ext cx="1562100" cy="466725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4231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 lnSpcReduction="10000"/>
          </a:bodyPr>
          <a:lstStyle/>
          <a:p>
            <a:pPr lvl="0"/>
            <a:r>
              <a:rPr lang="tr-TR" sz="1600" dirty="0">
                <a:solidFill>
                  <a:schemeClr val="tx1"/>
                </a:solidFill>
                <a:latin typeface="Arial" charset="0"/>
                <a:cs typeface="Arial" charset="0"/>
              </a:rPr>
              <a:t>Başvuru öncesinde ilgili yönerge ve bilgilendirme dokümanı detaylı olarak okunmalıdır.</a:t>
            </a:r>
          </a:p>
          <a:p>
            <a:pPr lvl="0"/>
            <a:endParaRPr lang="tr-TR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0"/>
            <a:r>
              <a:rPr lang="tr-TR" sz="1600" dirty="0">
                <a:solidFill>
                  <a:schemeClr val="tx1"/>
                </a:solidFill>
                <a:latin typeface="Arial" charset="0"/>
                <a:cs typeface="Arial" charset="0"/>
              </a:rPr>
              <a:t>Beyan edilen her bir faaliyet için ilgili yönergedeki şartların sağlandığını sağlıklı bir şekilde değerlendirmeye yetecek düzeyde bilgi ve belge sunulmalıdır.</a:t>
            </a:r>
          </a:p>
          <a:p>
            <a:pPr lvl="0"/>
            <a:endParaRPr lang="tr-TR" sz="16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0"/>
            <a:r>
              <a:rPr lang="tr-TR" sz="1600" dirty="0">
                <a:solidFill>
                  <a:schemeClr val="tx1"/>
                </a:solidFill>
                <a:latin typeface="Arial" charset="0"/>
                <a:cs typeface="Arial" charset="0"/>
              </a:rPr>
              <a:t>Değerlendirme Komisyonlarından gelecek</a:t>
            </a:r>
            <a:r>
              <a:rPr lang="tr-TR" sz="1600" dirty="0">
                <a:latin typeface="Arial" charset="0"/>
                <a:cs typeface="Arial" charset="0"/>
              </a:rPr>
              <a:t> </a:t>
            </a:r>
            <a:r>
              <a:rPr lang="tr-TR" sz="1600" b="1" dirty="0">
                <a:solidFill>
                  <a:srgbClr val="0070C0"/>
                </a:solidFill>
                <a:latin typeface="Arial" charset="0"/>
                <a:cs typeface="Arial" charset="0"/>
              </a:rPr>
              <a:t>revizyon</a:t>
            </a:r>
            <a:r>
              <a:rPr lang="tr-TR" sz="1600" dirty="0">
                <a:latin typeface="Arial" charset="0"/>
                <a:cs typeface="Arial" charset="0"/>
              </a:rPr>
              <a:t> </a:t>
            </a:r>
            <a:r>
              <a:rPr lang="tr-TR" sz="1600" dirty="0">
                <a:solidFill>
                  <a:schemeClr val="tx1"/>
                </a:solidFill>
                <a:latin typeface="Arial" charset="0"/>
                <a:cs typeface="Arial" charset="0"/>
              </a:rPr>
              <a:t>talepleri kişisel e-postalardan ve ATÖSİS sisteminden takip edilmeli, Revizyon talepleri gecikmeksizin gerçekleştirilmelidir.</a:t>
            </a:r>
          </a:p>
          <a:p>
            <a:pPr lvl="0"/>
            <a:endParaRPr lang="tr-TR" sz="1600" dirty="0">
              <a:latin typeface="Arial" charset="0"/>
              <a:cs typeface="Arial" charset="0"/>
            </a:endParaRPr>
          </a:p>
          <a:p>
            <a:pPr lvl="0"/>
            <a:r>
              <a:rPr lang="tr-TR" sz="1600" b="1" dirty="0">
                <a:solidFill>
                  <a:srgbClr val="0070C0"/>
                </a:solidFill>
                <a:latin typeface="Arial" charset="0"/>
                <a:cs typeface="Arial" charset="0"/>
              </a:rPr>
              <a:t>Revizyon</a:t>
            </a:r>
            <a:r>
              <a:rPr lang="tr-TR" sz="1600" dirty="0">
                <a:latin typeface="Arial" charset="0"/>
                <a:cs typeface="Arial" charset="0"/>
              </a:rPr>
              <a:t> </a:t>
            </a:r>
            <a:r>
              <a:rPr lang="tr-TR" sz="1600" dirty="0">
                <a:solidFill>
                  <a:schemeClr val="tx1"/>
                </a:solidFill>
                <a:latin typeface="Arial" charset="0"/>
                <a:cs typeface="Arial" charset="0"/>
              </a:rPr>
              <a:t>talebine istinaden faaliyetin mahiyetinde yapılacak değişiklikler önce YÖKSİS üzerinden yapılmalı ve ATÖSİS içerisinden </a:t>
            </a:r>
            <a:r>
              <a:rPr lang="tr-TR" sz="1600" dirty="0">
                <a:latin typeface="Arial" charset="0"/>
                <a:cs typeface="Arial" charset="0"/>
              </a:rPr>
              <a:t>«</a:t>
            </a:r>
            <a:r>
              <a:rPr lang="tr-TR" sz="1600" dirty="0">
                <a:solidFill>
                  <a:srgbClr val="0070C0"/>
                </a:solidFill>
                <a:latin typeface="Arial" charset="0"/>
                <a:cs typeface="Arial" charset="0"/>
              </a:rPr>
              <a:t>YÖKSİS Veri Kaydını Yenile</a:t>
            </a:r>
            <a:r>
              <a:rPr lang="tr-TR" sz="1600" dirty="0">
                <a:latin typeface="Arial" charset="0"/>
                <a:cs typeface="Arial" charset="0"/>
              </a:rPr>
              <a:t>» </a:t>
            </a:r>
            <a:r>
              <a:rPr lang="tr-TR" sz="1600" dirty="0">
                <a:solidFill>
                  <a:schemeClr val="tx1"/>
                </a:solidFill>
                <a:latin typeface="Arial" charset="0"/>
                <a:cs typeface="Arial" charset="0"/>
              </a:rPr>
              <a:t>butonu ile YÖKSİS te yapılan değişiklikler başvuruya yansıtılmalıdır.</a:t>
            </a:r>
          </a:p>
          <a:p>
            <a:pPr lvl="0"/>
            <a:endParaRPr lang="tr-TR" sz="1600" dirty="0">
              <a:latin typeface="Arial" charset="0"/>
              <a:cs typeface="Arial" charset="0"/>
            </a:endParaRPr>
          </a:p>
          <a:p>
            <a:pPr lvl="0"/>
            <a:r>
              <a:rPr lang="tr-TR" sz="1600" dirty="0">
                <a:solidFill>
                  <a:schemeClr val="tx1"/>
                </a:solidFill>
                <a:latin typeface="Arial" charset="0"/>
                <a:cs typeface="Arial" charset="0"/>
              </a:rPr>
              <a:t>Talep edilmesine rağmen revize edilmeyen faaliyetler geçersiz sayılacaktır.</a:t>
            </a:r>
          </a:p>
          <a:p>
            <a:pPr lvl="0"/>
            <a:endParaRPr lang="tr-TR" sz="1600" dirty="0">
              <a:latin typeface="Arial" charset="0"/>
              <a:cs typeface="Arial" charset="0"/>
            </a:endParaRPr>
          </a:p>
          <a:p>
            <a:pPr lvl="0">
              <a:lnSpc>
                <a:spcPct val="110000"/>
              </a:lnSpc>
            </a:pPr>
            <a:r>
              <a:rPr lang="tr-TR" sz="1600" dirty="0">
                <a:solidFill>
                  <a:schemeClr val="tx1"/>
                </a:solidFill>
                <a:latin typeface="Arial" charset="0"/>
                <a:cs typeface="Arial" charset="0"/>
              </a:rPr>
              <a:t>Başvurunuzun geçerlilik kazanması için, sistem üzerinden üretilen </a:t>
            </a:r>
            <a:r>
              <a:rPr lang="tr-TR" sz="1600" b="1" dirty="0">
                <a:solidFill>
                  <a:schemeClr val="tx1"/>
                </a:solidFill>
                <a:latin typeface="Arial" charset="0"/>
                <a:cs typeface="Arial" charset="0"/>
              </a:rPr>
              <a:t>Araştırmacı Beyan Formu ve YÖKSİS Çıktısı </a:t>
            </a:r>
            <a:r>
              <a:rPr lang="tr-TR" sz="1600" dirty="0">
                <a:solidFill>
                  <a:schemeClr val="tx1"/>
                </a:solidFill>
                <a:latin typeface="Arial" charset="0"/>
                <a:cs typeface="Arial" charset="0"/>
              </a:rPr>
              <a:t>imzalanmış olarak başvuru yaptığınız Birim Akademik Teşvik Başvuru ve İnceleme Komisyonu Başkanlığına teslim edilmelidir.</a:t>
            </a:r>
            <a:r>
              <a:rPr lang="tr-TR" sz="1600" dirty="0">
                <a:latin typeface="Arial" charset="0"/>
                <a:cs typeface="Arial" charset="0"/>
              </a:rPr>
              <a:t> </a:t>
            </a:r>
            <a:endParaRPr lang="tr-TR" sz="1600" b="1" dirty="0"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1500" y="571500"/>
            <a:ext cx="8158163" cy="62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r-T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Araştırmacılar İçin Uyarılar / Öneriler</a:t>
            </a:r>
            <a:endParaRPr lang="tr-TR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923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1500" y="260648"/>
            <a:ext cx="8158163" cy="62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r-TR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Birim Değerlendirme Komisyonu İşlemleri</a:t>
            </a:r>
            <a:endParaRPr lang="tr-TR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77002" y="1052736"/>
            <a:ext cx="8229600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r>
              <a:rPr lang="tr-TR" sz="15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Önbaşvurular</a:t>
            </a:r>
            <a:r>
              <a:rPr lang="tr-TR" sz="1500" b="1" dirty="0">
                <a:solidFill>
                  <a:schemeClr val="tx1"/>
                </a:solidFill>
                <a:latin typeface="Arial" charset="0"/>
                <a:cs typeface="Arial" charset="0"/>
              </a:rPr>
              <a:t>:</a:t>
            </a:r>
            <a:r>
              <a:rPr lang="tr-TR" sz="1500" dirty="0">
                <a:solidFill>
                  <a:schemeClr val="tx1"/>
                </a:solidFill>
                <a:latin typeface="Arial" charset="0"/>
                <a:cs typeface="Arial" charset="0"/>
              </a:rPr>
              <a:t> Araştırmacılardan gelen online başvuruların aktarıldığı havuzdur.</a:t>
            </a:r>
          </a:p>
          <a:p>
            <a:pPr algn="just" fontAlgn="auto">
              <a:spcAft>
                <a:spcPts val="0"/>
              </a:spcAft>
            </a:pPr>
            <a:endParaRPr lang="tr-TR" sz="9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just" fontAlgn="auto">
              <a:spcAft>
                <a:spcPts val="0"/>
              </a:spcAft>
            </a:pPr>
            <a:r>
              <a:rPr lang="tr-TR" sz="1500" b="1" dirty="0">
                <a:solidFill>
                  <a:schemeClr val="tx1"/>
                </a:solidFill>
                <a:latin typeface="Arial" charset="0"/>
                <a:cs typeface="Arial" charset="0"/>
              </a:rPr>
              <a:t>Değerlendirme Süreci Devam Eden Başvurular: </a:t>
            </a:r>
            <a:r>
              <a:rPr lang="tr-TR" sz="1500" dirty="0">
                <a:solidFill>
                  <a:schemeClr val="tx1"/>
                </a:solidFill>
                <a:latin typeface="Arial" charset="0"/>
                <a:cs typeface="Arial" charset="0"/>
              </a:rPr>
              <a:t>Başvuru Formunu imzalı olarak teslim eden araştırmacıların başvuruları bu havuza aktarılmaktadır.</a:t>
            </a:r>
          </a:p>
          <a:p>
            <a:pPr algn="just" fontAlgn="auto">
              <a:spcAft>
                <a:spcPts val="0"/>
              </a:spcAft>
            </a:pPr>
            <a:endParaRPr lang="tr-TR" sz="9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just" fontAlgn="auto">
              <a:spcAft>
                <a:spcPts val="0"/>
              </a:spcAft>
            </a:pPr>
            <a:r>
              <a:rPr lang="tr-TR" sz="1500" b="1" dirty="0">
                <a:solidFill>
                  <a:schemeClr val="tx1"/>
                </a:solidFill>
                <a:latin typeface="Arial" charset="0"/>
                <a:cs typeface="Arial" charset="0"/>
              </a:rPr>
              <a:t>Revizyon Beklenen Başvurular</a:t>
            </a:r>
            <a:r>
              <a:rPr lang="tr-TR" sz="1500" dirty="0">
                <a:solidFill>
                  <a:schemeClr val="tx1"/>
                </a:solidFill>
                <a:latin typeface="Arial" charset="0"/>
                <a:cs typeface="Arial" charset="0"/>
              </a:rPr>
              <a:t>: Başvurulan faaliyet bileşenleri üzerinde ek bilgi veya belge talebi ile revizyona gönderilmiş başvurular bu havuza aktarılmaktadır.</a:t>
            </a:r>
          </a:p>
          <a:p>
            <a:pPr algn="just" fontAlgn="auto">
              <a:spcAft>
                <a:spcPts val="0"/>
              </a:spcAft>
            </a:pPr>
            <a:endParaRPr lang="tr-TR" sz="9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just" fontAlgn="auto">
              <a:spcAft>
                <a:spcPts val="0"/>
              </a:spcAft>
            </a:pPr>
            <a:r>
              <a:rPr lang="tr-TR" sz="1500" b="1" dirty="0">
                <a:solidFill>
                  <a:schemeClr val="tx1"/>
                </a:solidFill>
                <a:latin typeface="Arial" charset="0"/>
                <a:cs typeface="Arial" charset="0"/>
              </a:rPr>
              <a:t>Komisyon Toplantı Gündemi: </a:t>
            </a:r>
            <a:r>
              <a:rPr lang="tr-TR" sz="1500" dirty="0">
                <a:solidFill>
                  <a:schemeClr val="tx1"/>
                </a:solidFill>
                <a:latin typeface="Arial" charset="0"/>
                <a:cs typeface="Arial" charset="0"/>
              </a:rPr>
              <a:t>Komisyon Üyelerinin bireysel değerlendirmelerini tamamladığı başvurular bu havuza aktarılmaktadır.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573016"/>
            <a:ext cx="5544616" cy="2992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5401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43" y="3270931"/>
            <a:ext cx="8322717" cy="2937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38358"/>
            <a:ext cx="8229600" cy="1514749"/>
          </a:xfrm>
        </p:spPr>
        <p:txBody>
          <a:bodyPr>
            <a:noAutofit/>
          </a:bodyPr>
          <a:lstStyle/>
          <a:p>
            <a:endParaRPr lang="tr-TR" sz="1800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tr-TR" sz="1800" dirty="0">
              <a:latin typeface="Arial" charset="0"/>
              <a:cs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71500" y="260648"/>
            <a:ext cx="8158163" cy="62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r-TR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Birim Değerlendirme Komisyonu İşlemleri</a:t>
            </a:r>
            <a:endParaRPr lang="tr-TR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77002" y="1052735"/>
            <a:ext cx="8229600" cy="1510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lang="tr-TR" sz="1500" b="1" dirty="0">
                <a:solidFill>
                  <a:schemeClr val="tx1"/>
                </a:solidFill>
                <a:latin typeface="Arial" charset="0"/>
                <a:cs typeface="Arial" charset="0"/>
              </a:rPr>
              <a:t>    Değerlendirme Sürecinin Başlatılması</a:t>
            </a:r>
          </a:p>
          <a:p>
            <a:pPr fontAlgn="auto">
              <a:spcAft>
                <a:spcPts val="0"/>
              </a:spcAft>
            </a:pPr>
            <a:r>
              <a:rPr lang="tr-TR" sz="1500" dirty="0" err="1">
                <a:solidFill>
                  <a:schemeClr val="tx1"/>
                </a:solidFill>
                <a:latin typeface="Arial" charset="0"/>
                <a:cs typeface="Arial" charset="0"/>
              </a:rPr>
              <a:t>Önbaşvuru</a:t>
            </a:r>
            <a:r>
              <a:rPr lang="tr-TR" sz="1500" dirty="0">
                <a:solidFill>
                  <a:schemeClr val="tx1"/>
                </a:solidFill>
                <a:latin typeface="Arial" charset="0"/>
                <a:cs typeface="Arial" charset="0"/>
              </a:rPr>
              <a:t> durumundaki başvurular için sorumlu Komisyon Üyesi Atanması ile değerlendirme süreci başlatılır.</a:t>
            </a:r>
          </a:p>
          <a:p>
            <a:pPr fontAlgn="auto">
              <a:spcAft>
                <a:spcPts val="0"/>
              </a:spcAft>
            </a:pPr>
            <a:endParaRPr lang="tr-TR" sz="10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fontAlgn="auto">
              <a:spcAft>
                <a:spcPts val="0"/>
              </a:spcAft>
            </a:pPr>
            <a:r>
              <a:rPr lang="tr-TR" sz="1500" dirty="0">
                <a:solidFill>
                  <a:schemeClr val="tx1"/>
                </a:solidFill>
                <a:latin typeface="Arial" charset="0"/>
                <a:cs typeface="Arial" charset="0"/>
              </a:rPr>
              <a:t>Gerekli durumlarda başvuru Taslak durumuna dönüştürülerek iade edilebilir.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4005064"/>
            <a:ext cx="1800200" cy="14401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Yuvarlatılmış Dikdörtgen 7"/>
          <p:cNvSpPr/>
          <p:nvPr/>
        </p:nvSpPr>
        <p:spPr>
          <a:xfrm>
            <a:off x="6876256" y="4691305"/>
            <a:ext cx="1080000" cy="34187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/>
          <p:cNvCxnSpPr/>
          <p:nvPr/>
        </p:nvCxnSpPr>
        <p:spPr>
          <a:xfrm flipH="1" flipV="1">
            <a:off x="4283968" y="4005064"/>
            <a:ext cx="2592288" cy="864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/>
          <p:cNvCxnSpPr/>
          <p:nvPr/>
        </p:nvCxnSpPr>
        <p:spPr>
          <a:xfrm>
            <a:off x="1475656" y="4581128"/>
            <a:ext cx="720080" cy="0"/>
          </a:xfrm>
          <a:prstGeom prst="line">
            <a:avLst/>
          </a:prstGeom>
          <a:ln w="889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 26"/>
          <p:cNvGrpSpPr/>
          <p:nvPr/>
        </p:nvGrpSpPr>
        <p:grpSpPr>
          <a:xfrm>
            <a:off x="827584" y="2650114"/>
            <a:ext cx="3655761" cy="2291054"/>
            <a:chOff x="827584" y="2650114"/>
            <a:chExt cx="3655761" cy="2291054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7584" y="2650114"/>
              <a:ext cx="3655761" cy="229105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26" name="Grup 25"/>
            <p:cNvGrpSpPr/>
            <p:nvPr/>
          </p:nvGrpSpPr>
          <p:grpSpPr>
            <a:xfrm>
              <a:off x="1425812" y="3356992"/>
              <a:ext cx="1700753" cy="1470646"/>
              <a:chOff x="1425812" y="3356992"/>
              <a:chExt cx="1700753" cy="1470646"/>
            </a:xfrm>
          </p:grpSpPr>
          <p:cxnSp>
            <p:nvCxnSpPr>
              <p:cNvPr id="21" name="Düz Bağlayıcı 20"/>
              <p:cNvCxnSpPr/>
              <p:nvPr/>
            </p:nvCxnSpPr>
            <p:spPr>
              <a:xfrm>
                <a:off x="1487029" y="4581128"/>
                <a:ext cx="819768" cy="0"/>
              </a:xfrm>
              <a:prstGeom prst="line">
                <a:avLst/>
              </a:prstGeom>
              <a:ln w="111125">
                <a:solidFill>
                  <a:srgbClr val="298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Düz Bağlayıcı 17"/>
              <p:cNvCxnSpPr/>
              <p:nvPr/>
            </p:nvCxnSpPr>
            <p:spPr>
              <a:xfrm>
                <a:off x="1425812" y="4221088"/>
                <a:ext cx="819768" cy="0"/>
              </a:xfrm>
              <a:prstGeom prst="line">
                <a:avLst/>
              </a:prstGeom>
              <a:ln w="1111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Düz Bağlayıcı 19"/>
              <p:cNvCxnSpPr/>
              <p:nvPr/>
            </p:nvCxnSpPr>
            <p:spPr>
              <a:xfrm>
                <a:off x="2306797" y="3356992"/>
                <a:ext cx="819768" cy="0"/>
              </a:xfrm>
              <a:prstGeom prst="line">
                <a:avLst/>
              </a:prstGeom>
              <a:ln w="1111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Düz Bağlayıcı 21"/>
              <p:cNvCxnSpPr/>
              <p:nvPr/>
            </p:nvCxnSpPr>
            <p:spPr>
              <a:xfrm>
                <a:off x="1691680" y="4691305"/>
                <a:ext cx="615117" cy="0"/>
              </a:xfrm>
              <a:prstGeom prst="line">
                <a:avLst/>
              </a:prstGeom>
              <a:ln w="1111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Düz Bağlayıcı 23"/>
              <p:cNvCxnSpPr/>
              <p:nvPr/>
            </p:nvCxnSpPr>
            <p:spPr>
              <a:xfrm>
                <a:off x="1642098" y="4827638"/>
                <a:ext cx="615117" cy="0"/>
              </a:xfrm>
              <a:prstGeom prst="line">
                <a:avLst/>
              </a:prstGeom>
              <a:ln w="1111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41960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71500" y="260648"/>
            <a:ext cx="8158163" cy="62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r-TR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Birim Değerlendirme Komisyonu İşlemleri</a:t>
            </a:r>
            <a:endParaRPr lang="tr-TR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77002" y="1052735"/>
            <a:ext cx="8229600" cy="1443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tr-TR" sz="1500" dirty="0">
                <a:solidFill>
                  <a:schemeClr val="tx1"/>
                </a:solidFill>
                <a:latin typeface="Arial" charset="0"/>
                <a:cs typeface="Arial" charset="0"/>
              </a:rPr>
              <a:t>Komisyon Üyeleri, tüm başvuruların detaylarını görebilmekte, ancak yalnızca sorumlu olarak atandıkları başvurular üzerinde değerlendirme yapabilmektedir.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tr-TR" sz="1500" dirty="0">
                <a:solidFill>
                  <a:schemeClr val="tx1"/>
                </a:solidFill>
                <a:latin typeface="Arial" charset="0"/>
                <a:cs typeface="Arial" charset="0"/>
              </a:rPr>
              <a:t>Komisyon Üyelerinin kendi başvurularını değerlendirmeleri sistem üzerinden engellenmiştir.</a:t>
            </a:r>
          </a:p>
        </p:txBody>
      </p:sp>
      <p:grpSp>
        <p:nvGrpSpPr>
          <p:cNvPr id="3" name="Grup 2"/>
          <p:cNvGrpSpPr/>
          <p:nvPr/>
        </p:nvGrpSpPr>
        <p:grpSpPr>
          <a:xfrm>
            <a:off x="334840" y="3501008"/>
            <a:ext cx="8645624" cy="2322890"/>
            <a:chOff x="334840" y="3501008"/>
            <a:chExt cx="8645624" cy="2322890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4840" y="3501008"/>
              <a:ext cx="8645624" cy="232289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2" name="Grup 1"/>
            <p:cNvGrpSpPr/>
            <p:nvPr/>
          </p:nvGrpSpPr>
          <p:grpSpPr>
            <a:xfrm>
              <a:off x="1619672" y="5229200"/>
              <a:ext cx="5400600" cy="0"/>
              <a:chOff x="1619672" y="5229200"/>
              <a:chExt cx="5400600" cy="0"/>
            </a:xfrm>
          </p:grpSpPr>
          <p:cxnSp>
            <p:nvCxnSpPr>
              <p:cNvPr id="12" name="Düz Bağlayıcı 11"/>
              <p:cNvCxnSpPr/>
              <p:nvPr/>
            </p:nvCxnSpPr>
            <p:spPr>
              <a:xfrm>
                <a:off x="1619672" y="5229200"/>
                <a:ext cx="819768" cy="0"/>
              </a:xfrm>
              <a:prstGeom prst="line">
                <a:avLst/>
              </a:prstGeom>
              <a:ln w="1111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Düz Bağlayıcı 12"/>
              <p:cNvCxnSpPr/>
              <p:nvPr/>
            </p:nvCxnSpPr>
            <p:spPr>
              <a:xfrm>
                <a:off x="6200504" y="5229200"/>
                <a:ext cx="819768" cy="0"/>
              </a:xfrm>
              <a:prstGeom prst="line">
                <a:avLst/>
              </a:prstGeom>
              <a:ln w="1111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2636912"/>
            <a:ext cx="2324100" cy="1704975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478" y="2640033"/>
            <a:ext cx="2324100" cy="1714500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Yuvarlatılmış Dikdörtgen 9"/>
          <p:cNvSpPr/>
          <p:nvPr/>
        </p:nvSpPr>
        <p:spPr>
          <a:xfrm>
            <a:off x="6386697" y="3090734"/>
            <a:ext cx="1440160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Yuvarlatılmış Dikdörtgen 5"/>
          <p:cNvSpPr/>
          <p:nvPr/>
        </p:nvSpPr>
        <p:spPr>
          <a:xfrm>
            <a:off x="3793556" y="3090734"/>
            <a:ext cx="864096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5088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2996952"/>
            <a:ext cx="4329285" cy="3295195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71500" y="260648"/>
            <a:ext cx="8158163" cy="62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r-TR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Birim Değerlendirme Komisyonu İşlemleri</a:t>
            </a:r>
            <a:endParaRPr lang="tr-TR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7767" y="1334927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tr-TR" sz="1500" dirty="0">
                <a:solidFill>
                  <a:schemeClr val="tx1"/>
                </a:solidFill>
                <a:latin typeface="Arial" charset="0"/>
                <a:cs typeface="Arial" charset="0"/>
              </a:rPr>
              <a:t>Beyan edilen her bir faaliyet için değerlendirme yapılmaktadır.</a:t>
            </a:r>
          </a:p>
        </p:txBody>
      </p:sp>
      <p:sp>
        <p:nvSpPr>
          <p:cNvPr id="9" name="Yuvarlatılmış Dikdörtgen 8"/>
          <p:cNvSpPr/>
          <p:nvPr/>
        </p:nvSpPr>
        <p:spPr>
          <a:xfrm>
            <a:off x="6588224" y="3212976"/>
            <a:ext cx="1080120" cy="28083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10" y="2398068"/>
            <a:ext cx="4445303" cy="2202185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Yuvarlatılmış Dikdörtgen 7"/>
          <p:cNvSpPr/>
          <p:nvPr/>
        </p:nvSpPr>
        <p:spPr>
          <a:xfrm>
            <a:off x="3246522" y="3240308"/>
            <a:ext cx="1548659" cy="9884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6485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828277"/>
            <a:ext cx="8640960" cy="9372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550" y="2116557"/>
            <a:ext cx="3390900" cy="215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383087"/>
          </a:xfrm>
        </p:spPr>
        <p:txBody>
          <a:bodyPr>
            <a:noAutofit/>
          </a:bodyPr>
          <a:lstStyle/>
          <a:p>
            <a:endParaRPr lang="tr-TR" sz="1800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tr-TR" sz="1800" dirty="0">
              <a:latin typeface="Arial" charset="0"/>
              <a:cs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71500" y="260648"/>
            <a:ext cx="8158163" cy="62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r-TR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Birim Değerlendirme Komisyonu İşlemleri</a:t>
            </a:r>
            <a:endParaRPr lang="tr-TR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77002" y="1304764"/>
            <a:ext cx="8229600" cy="677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tr-TR" sz="1500" b="1" dirty="0">
                <a:solidFill>
                  <a:schemeClr val="tx1"/>
                </a:solidFill>
                <a:latin typeface="Arial" charset="0"/>
                <a:cs typeface="Arial" charset="0"/>
              </a:rPr>
              <a:t>Faaliyeti Onayla: </a:t>
            </a:r>
            <a:r>
              <a:rPr lang="tr-TR" sz="1500" dirty="0">
                <a:solidFill>
                  <a:schemeClr val="tx1"/>
                </a:solidFill>
                <a:latin typeface="Arial" charset="0"/>
                <a:cs typeface="Arial" charset="0"/>
              </a:rPr>
              <a:t>Beyan edilen faaliyetin, onaylanması işlemidir.</a:t>
            </a:r>
          </a:p>
        </p:txBody>
      </p:sp>
      <p:sp>
        <p:nvSpPr>
          <p:cNvPr id="8" name="Yuvarlatılmış Dikdörtgen 7"/>
          <p:cNvSpPr/>
          <p:nvPr/>
        </p:nvSpPr>
        <p:spPr>
          <a:xfrm>
            <a:off x="7164288" y="5229200"/>
            <a:ext cx="864096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/>
          <p:cNvSpPr/>
          <p:nvPr/>
        </p:nvSpPr>
        <p:spPr>
          <a:xfrm>
            <a:off x="4427984" y="2845867"/>
            <a:ext cx="1152128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0221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680520"/>
          </a:xfrm>
        </p:spPr>
        <p:txBody>
          <a:bodyPr>
            <a:noAutofit/>
          </a:bodyPr>
          <a:lstStyle/>
          <a:p>
            <a:r>
              <a:rPr lang="tr-TR" sz="1800" dirty="0">
                <a:solidFill>
                  <a:schemeClr val="tx1"/>
                </a:solidFill>
                <a:latin typeface="Arial" charset="0"/>
                <a:cs typeface="Arial" charset="0"/>
              </a:rPr>
              <a:t>ATÖSİS, Akademik Teşvik Ödeneği süreçlerinin elektronik ortamda yürütülebilmesi amacıyla geliştirilmiştir.</a:t>
            </a:r>
          </a:p>
          <a:p>
            <a:endParaRPr lang="tr-TR" sz="10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tr-TR" sz="1800" dirty="0">
                <a:solidFill>
                  <a:schemeClr val="tx1"/>
                </a:solidFill>
                <a:latin typeface="Arial" charset="0"/>
                <a:cs typeface="Arial" charset="0"/>
              </a:rPr>
              <a:t>Mevzuat gereğince araştırmacıların akademik faaliyetlerini YÖKSİS sistemine işlemeleri zorunludur.</a:t>
            </a:r>
          </a:p>
          <a:p>
            <a:endParaRPr lang="tr-TR" sz="10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tr-TR" sz="1800" dirty="0">
                <a:solidFill>
                  <a:schemeClr val="tx1"/>
                </a:solidFill>
                <a:latin typeface="Arial" charset="0"/>
                <a:cs typeface="Arial" charset="0"/>
              </a:rPr>
              <a:t>Araştırmacıların başvuruda kullanacakları faaliyetleri ATÖSİS sistemine YÖKSİS sistemine girdikleri kayıtlardan aktarılmaktadır.</a:t>
            </a:r>
          </a:p>
          <a:p>
            <a:endParaRPr lang="tr-TR" sz="10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tr-TR" sz="1800" dirty="0">
                <a:solidFill>
                  <a:schemeClr val="tx1"/>
                </a:solidFill>
                <a:latin typeface="Arial" charset="0"/>
                <a:cs typeface="Arial" charset="0"/>
              </a:rPr>
              <a:t>Faaliyetler için kanıtlayıcı belgeler ATÖSİS sistemine yüklenerek sunulmaktadır.</a:t>
            </a:r>
          </a:p>
          <a:p>
            <a:endParaRPr lang="tr-TR" sz="10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tr-TR" sz="1800" dirty="0">
                <a:solidFill>
                  <a:schemeClr val="tx1"/>
                </a:solidFill>
                <a:latin typeface="Arial" charset="0"/>
                <a:cs typeface="Arial" charset="0"/>
              </a:rPr>
              <a:t>Başvuru, değerlendirme, başvuru üzerinde revizyon, komisyon kararı oluşturma, itiraz vb. tüm süreçler elektronik ortamda yürütülmektedir.</a:t>
            </a:r>
          </a:p>
          <a:p>
            <a:endParaRPr lang="tr-TR" sz="10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tr-TR" sz="1800" dirty="0">
                <a:solidFill>
                  <a:schemeClr val="tx1"/>
                </a:solidFill>
                <a:latin typeface="Arial" charset="0"/>
                <a:cs typeface="Arial" charset="0"/>
              </a:rPr>
              <a:t>Değerlendirme sonuçları ATÖSİS sisteminden yayımlanacaktır.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1500" y="571500"/>
            <a:ext cx="8158163" cy="62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77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r-T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Akademik Teşvik Ödeneği Süreç Yönetim Sistemi </a:t>
            </a:r>
            <a:r>
              <a:rPr lang="tr-T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ATÖSİS</a:t>
            </a:r>
          </a:p>
        </p:txBody>
      </p:sp>
    </p:spTree>
    <p:extLst>
      <p:ext uri="{BB962C8B-B14F-4D97-AF65-F5344CB8AC3E}">
        <p14:creationId xmlns:p14="http://schemas.microsoft.com/office/powerpoint/2010/main" val="471143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76" y="3491820"/>
            <a:ext cx="8627452" cy="2754679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76" y="3107515"/>
            <a:ext cx="5564528" cy="2760356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383087"/>
          </a:xfrm>
        </p:spPr>
        <p:txBody>
          <a:bodyPr>
            <a:noAutofit/>
          </a:bodyPr>
          <a:lstStyle/>
          <a:p>
            <a:endParaRPr lang="tr-TR" sz="1800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tr-TR" sz="1800" dirty="0">
              <a:latin typeface="Arial" charset="0"/>
              <a:cs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71500" y="260648"/>
            <a:ext cx="8158163" cy="62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r-TR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Birim Değerlendirme Komisyonu İşlemleri</a:t>
            </a:r>
            <a:endParaRPr lang="tr-TR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77002" y="1304764"/>
            <a:ext cx="8229600" cy="1588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tr-TR" sz="1500" b="1" dirty="0">
                <a:solidFill>
                  <a:schemeClr val="tx1"/>
                </a:solidFill>
                <a:latin typeface="Arial" charset="0"/>
                <a:cs typeface="Arial" charset="0"/>
              </a:rPr>
              <a:t>Teşvik Puanını Revize Et: </a:t>
            </a:r>
            <a:r>
              <a:rPr lang="tr-TR" sz="1500" dirty="0">
                <a:solidFill>
                  <a:schemeClr val="tx1"/>
                </a:solidFill>
                <a:latin typeface="Arial" charset="0"/>
                <a:cs typeface="Arial" charset="0"/>
              </a:rPr>
              <a:t>Beyana dayalı olarak </a:t>
            </a:r>
            <a:r>
              <a:rPr lang="tr-TR" sz="1500" dirty="0" err="1">
                <a:solidFill>
                  <a:schemeClr val="tx1"/>
                </a:solidFill>
                <a:latin typeface="Arial" charset="0"/>
                <a:cs typeface="Arial" charset="0"/>
              </a:rPr>
              <a:t>YÖKSİS’ten</a:t>
            </a:r>
            <a:r>
              <a:rPr lang="tr-TR" sz="1500" dirty="0">
                <a:solidFill>
                  <a:schemeClr val="tx1"/>
                </a:solidFill>
                <a:latin typeface="Arial" charset="0"/>
                <a:cs typeface="Arial" charset="0"/>
              </a:rPr>
              <a:t> çekilen faaliyet puanının değiştirilmesi işlemidir.</a:t>
            </a:r>
          </a:p>
          <a:p>
            <a:pPr fontAlgn="auto">
              <a:spcAft>
                <a:spcPts val="0"/>
              </a:spcAft>
            </a:pPr>
            <a:endParaRPr lang="tr-TR" sz="9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fontAlgn="auto">
              <a:spcAft>
                <a:spcPts val="0"/>
              </a:spcAft>
            </a:pPr>
            <a:r>
              <a:rPr lang="tr-TR" sz="1500" dirty="0">
                <a:solidFill>
                  <a:schemeClr val="tx1"/>
                </a:solidFill>
                <a:latin typeface="Arial" charset="0"/>
                <a:cs typeface="Arial" charset="0"/>
              </a:rPr>
              <a:t>Açıklama yazılması zorunludur.</a:t>
            </a:r>
          </a:p>
          <a:p>
            <a:pPr fontAlgn="auto">
              <a:spcAft>
                <a:spcPts val="0"/>
              </a:spcAft>
            </a:pPr>
            <a:endParaRPr lang="tr-TR" sz="9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fontAlgn="auto">
              <a:spcAft>
                <a:spcPts val="0"/>
              </a:spcAft>
            </a:pPr>
            <a:r>
              <a:rPr lang="tr-TR" sz="1500" dirty="0">
                <a:solidFill>
                  <a:schemeClr val="tx1"/>
                </a:solidFill>
                <a:latin typeface="Arial" charset="0"/>
                <a:cs typeface="Arial" charset="0"/>
              </a:rPr>
              <a:t>Açıklamalar, sistem tarafından otomatik olarak karar tutanağına yansıtılmaktadır.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1043608" y="4869160"/>
            <a:ext cx="2592288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68" y="3819698"/>
            <a:ext cx="1943100" cy="1666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Yuvarlatılmış Dikdörtgen 7"/>
          <p:cNvSpPr/>
          <p:nvPr/>
        </p:nvSpPr>
        <p:spPr>
          <a:xfrm>
            <a:off x="7020272" y="4484867"/>
            <a:ext cx="1728000" cy="252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0051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76" y="3473232"/>
            <a:ext cx="8627452" cy="275467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95" y="2874348"/>
            <a:ext cx="6303045" cy="2578194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383087"/>
          </a:xfrm>
        </p:spPr>
        <p:txBody>
          <a:bodyPr>
            <a:noAutofit/>
          </a:bodyPr>
          <a:lstStyle/>
          <a:p>
            <a:endParaRPr lang="tr-TR" sz="1800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tr-TR" sz="1800" dirty="0">
              <a:latin typeface="Arial" charset="0"/>
              <a:cs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71500" y="260648"/>
            <a:ext cx="8158163" cy="62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r-TR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Birim Değerlendirme Komisyonu İşlemleri</a:t>
            </a:r>
            <a:endParaRPr lang="tr-TR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77002" y="1124744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tr-TR" sz="1500" b="1" dirty="0">
                <a:solidFill>
                  <a:schemeClr val="tx1"/>
                </a:solidFill>
                <a:latin typeface="Arial" charset="0"/>
                <a:cs typeface="Arial" charset="0"/>
              </a:rPr>
              <a:t>Faaliyeti Geçersiz Say: </a:t>
            </a:r>
            <a:r>
              <a:rPr lang="tr-TR" sz="1500" dirty="0">
                <a:solidFill>
                  <a:schemeClr val="tx1"/>
                </a:solidFill>
                <a:latin typeface="Arial" charset="0"/>
                <a:cs typeface="Arial" charset="0"/>
              </a:rPr>
              <a:t>Beyan edilen faaliyetin teşvik kapsamına girmemesi veya yeterli kanıtlayıcı bilgi sunulmamış olması nedeniyle geçersiz sayılması işlemidir.</a:t>
            </a:r>
          </a:p>
          <a:p>
            <a:pPr fontAlgn="auto">
              <a:spcAft>
                <a:spcPts val="0"/>
              </a:spcAft>
            </a:pPr>
            <a:endParaRPr lang="tr-TR" sz="9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fontAlgn="auto">
              <a:spcAft>
                <a:spcPts val="0"/>
              </a:spcAft>
            </a:pPr>
            <a:r>
              <a:rPr lang="tr-TR" sz="1500" dirty="0">
                <a:solidFill>
                  <a:schemeClr val="tx1"/>
                </a:solidFill>
                <a:latin typeface="Arial" charset="0"/>
                <a:cs typeface="Arial" charset="0"/>
              </a:rPr>
              <a:t>Açıklama yazılması zorunludur. </a:t>
            </a:r>
          </a:p>
          <a:p>
            <a:pPr fontAlgn="auto">
              <a:spcAft>
                <a:spcPts val="0"/>
              </a:spcAft>
            </a:pPr>
            <a:endParaRPr lang="tr-TR" sz="9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fontAlgn="auto">
              <a:spcAft>
                <a:spcPts val="0"/>
              </a:spcAft>
            </a:pPr>
            <a:r>
              <a:rPr lang="tr-TR" sz="1500" dirty="0">
                <a:solidFill>
                  <a:schemeClr val="tx1"/>
                </a:solidFill>
                <a:latin typeface="Arial" charset="0"/>
                <a:cs typeface="Arial" charset="0"/>
              </a:rPr>
              <a:t>Açıklamalar, sistem tarafından otomatik olarak karar tutanağına yansıtılmaktadır.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1235000" y="4437112"/>
            <a:ext cx="2844000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372" y="3819698"/>
            <a:ext cx="1943100" cy="1666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Yuvarlatılmış Dikdörtgen 7"/>
          <p:cNvSpPr/>
          <p:nvPr/>
        </p:nvSpPr>
        <p:spPr>
          <a:xfrm>
            <a:off x="6984922" y="4705433"/>
            <a:ext cx="1728000" cy="252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6176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6" y="2880637"/>
            <a:ext cx="8627452" cy="275467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768" y="6021288"/>
            <a:ext cx="3857625" cy="6096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71500" y="260648"/>
            <a:ext cx="8158163" cy="62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r-TR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Birim Değerlendirme Komisyonu İşlemleri</a:t>
            </a:r>
            <a:endParaRPr lang="tr-TR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70145" y="980728"/>
            <a:ext cx="8229600" cy="1584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tr-TR" sz="1500" b="1" dirty="0">
                <a:solidFill>
                  <a:schemeClr val="tx1"/>
                </a:solidFill>
                <a:latin typeface="Arial" charset="0"/>
                <a:cs typeface="Arial" charset="0"/>
              </a:rPr>
              <a:t>Revizyon Talep Et: </a:t>
            </a:r>
            <a:r>
              <a:rPr lang="tr-TR" sz="1500" dirty="0">
                <a:solidFill>
                  <a:schemeClr val="tx1"/>
                </a:solidFill>
                <a:latin typeface="Arial" charset="0"/>
                <a:cs typeface="Arial" charset="0"/>
              </a:rPr>
              <a:t>Beyan edilen faaliyet için araştırmacıdan revizyon talep edilmesi işlemidir.</a:t>
            </a:r>
          </a:p>
          <a:p>
            <a:pPr fontAlgn="auto">
              <a:spcAft>
                <a:spcPts val="0"/>
              </a:spcAft>
            </a:pPr>
            <a:r>
              <a:rPr lang="tr-TR" sz="1500" dirty="0">
                <a:solidFill>
                  <a:schemeClr val="tx1"/>
                </a:solidFill>
                <a:latin typeface="Arial" charset="0"/>
                <a:cs typeface="Arial" charset="0"/>
              </a:rPr>
              <a:t>Revizyon talep edilen faaliyet için araştırmacıya iletilmek üzere açıklama yazılması zorunludur. </a:t>
            </a:r>
          </a:p>
          <a:p>
            <a:pPr fontAlgn="auto">
              <a:spcAft>
                <a:spcPts val="0"/>
              </a:spcAft>
            </a:pPr>
            <a:r>
              <a:rPr lang="tr-TR" sz="1500" dirty="0">
                <a:solidFill>
                  <a:schemeClr val="tx1"/>
                </a:solidFill>
                <a:latin typeface="Arial" charset="0"/>
                <a:cs typeface="Arial" charset="0"/>
              </a:rPr>
              <a:t>Açıklamalar, sistem tarafından otomatik olarak karar tutanağına yansıtılmaktadır.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03869" y="5733257"/>
            <a:ext cx="8229600" cy="32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tr-TR" sz="1200" b="1" dirty="0">
                <a:solidFill>
                  <a:srgbClr val="C00000"/>
                </a:solidFill>
                <a:latin typeface="Arial" charset="0"/>
                <a:cs typeface="Arial" charset="0"/>
              </a:rPr>
              <a:t>Revizyon Talebinin iletilebilmesi için araştırmacının tüm faaliyetlerinin değerlendirilmiş olması zorunludur.</a:t>
            </a:r>
            <a:endParaRPr lang="tr-TR" sz="12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400" y="3306296"/>
            <a:ext cx="1943100" cy="1666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Yuvarlatılmış Dikdörtgen 11"/>
          <p:cNvSpPr/>
          <p:nvPr/>
        </p:nvSpPr>
        <p:spPr>
          <a:xfrm>
            <a:off x="6805469" y="4644142"/>
            <a:ext cx="1728000" cy="252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608" y="2551066"/>
            <a:ext cx="6221616" cy="2335737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6262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570914"/>
            <a:ext cx="8757054" cy="1659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383087"/>
          </a:xfrm>
        </p:spPr>
        <p:txBody>
          <a:bodyPr>
            <a:noAutofit/>
          </a:bodyPr>
          <a:lstStyle/>
          <a:p>
            <a:endParaRPr lang="tr-TR" sz="1800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tr-TR" sz="1800" dirty="0">
              <a:latin typeface="Arial" charset="0"/>
              <a:cs typeface="Arial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852936"/>
            <a:ext cx="8757054" cy="14138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4935" y="1122011"/>
            <a:ext cx="8229600" cy="1528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tr-TR" sz="1500" b="1" dirty="0">
                <a:solidFill>
                  <a:schemeClr val="tx1"/>
                </a:solidFill>
                <a:latin typeface="Arial" charset="0"/>
                <a:cs typeface="Arial" charset="0"/>
              </a:rPr>
              <a:t>Araştırmacı Tarafından Revize Edilen Faaliyetin Komisyon Tarafından Tekrar Değerlendirilmesi: </a:t>
            </a:r>
          </a:p>
          <a:p>
            <a:pPr fontAlgn="auto">
              <a:spcAft>
                <a:spcPts val="0"/>
              </a:spcAft>
            </a:pPr>
            <a:r>
              <a:rPr lang="tr-TR" sz="1500" dirty="0">
                <a:solidFill>
                  <a:schemeClr val="tx1"/>
                </a:solidFill>
                <a:latin typeface="Arial" charset="0"/>
                <a:cs typeface="Arial" charset="0"/>
              </a:rPr>
              <a:t>Sistemde ilgili faaliyetin yanında «</a:t>
            </a:r>
            <a:r>
              <a:rPr lang="tr-TR" sz="1500" u="sng" dirty="0">
                <a:solidFill>
                  <a:schemeClr val="tx1"/>
                </a:solidFill>
                <a:latin typeface="Arial" charset="0"/>
                <a:cs typeface="Arial" charset="0"/>
              </a:rPr>
              <a:t>Revizyon Gerçekleşti</a:t>
            </a:r>
            <a:r>
              <a:rPr lang="tr-TR" sz="1500" dirty="0">
                <a:solidFill>
                  <a:schemeClr val="tx1"/>
                </a:solidFill>
                <a:latin typeface="Arial" charset="0"/>
                <a:cs typeface="Arial" charset="0"/>
              </a:rPr>
              <a:t>» etiketi görüntülenir.  </a:t>
            </a:r>
          </a:p>
          <a:p>
            <a:pPr fontAlgn="auto">
              <a:spcAft>
                <a:spcPts val="0"/>
              </a:spcAft>
            </a:pPr>
            <a:r>
              <a:rPr lang="tr-TR" sz="1500" dirty="0">
                <a:solidFill>
                  <a:schemeClr val="tx1"/>
                </a:solidFill>
                <a:latin typeface="Arial" charset="0"/>
                <a:cs typeface="Arial" charset="0"/>
              </a:rPr>
              <a:t>Komisyon üyesi faaliyeti onaylayabilir veya tekrar revizyon talep edebilir.</a:t>
            </a:r>
          </a:p>
          <a:p>
            <a:pPr fontAlgn="auto">
              <a:spcAft>
                <a:spcPts val="0"/>
              </a:spcAft>
            </a:pPr>
            <a:r>
              <a:rPr lang="tr-TR" sz="1500" dirty="0">
                <a:solidFill>
                  <a:schemeClr val="tx1"/>
                </a:solidFill>
                <a:latin typeface="Arial" charset="0"/>
                <a:cs typeface="Arial" charset="0"/>
              </a:rPr>
              <a:t>Komisyon üyesi faaliyetle ilgili nihai kararını tamamlamalıdır.</a:t>
            </a:r>
          </a:p>
        </p:txBody>
      </p:sp>
      <p:sp>
        <p:nvSpPr>
          <p:cNvPr id="10" name="Yuvarlatılmış Dikdörtgen 9"/>
          <p:cNvSpPr/>
          <p:nvPr/>
        </p:nvSpPr>
        <p:spPr>
          <a:xfrm>
            <a:off x="7092280" y="4941168"/>
            <a:ext cx="1044000" cy="36004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71500" y="260648"/>
            <a:ext cx="8158163" cy="62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r-TR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Birim Değerlendirme Komisyonu İşlemleri</a:t>
            </a:r>
            <a:endParaRPr lang="tr-TR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 3"/>
          <p:cNvGrpSpPr/>
          <p:nvPr/>
        </p:nvGrpSpPr>
        <p:grpSpPr>
          <a:xfrm>
            <a:off x="1619672" y="3573016"/>
            <a:ext cx="6076352" cy="288032"/>
            <a:chOff x="1619672" y="3573016"/>
            <a:chExt cx="6076352" cy="288032"/>
          </a:xfrm>
        </p:grpSpPr>
        <p:cxnSp>
          <p:nvCxnSpPr>
            <p:cNvPr id="8" name="Düz Bağlayıcı 7"/>
            <p:cNvCxnSpPr/>
            <p:nvPr/>
          </p:nvCxnSpPr>
          <p:spPr>
            <a:xfrm>
              <a:off x="1619672" y="3573016"/>
              <a:ext cx="819768" cy="0"/>
            </a:xfrm>
            <a:prstGeom prst="line">
              <a:avLst/>
            </a:prstGeom>
            <a:ln w="1111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Düz Bağlayıcı 11"/>
            <p:cNvCxnSpPr/>
            <p:nvPr/>
          </p:nvCxnSpPr>
          <p:spPr>
            <a:xfrm>
              <a:off x="1619672" y="3861048"/>
              <a:ext cx="819768" cy="0"/>
            </a:xfrm>
            <a:prstGeom prst="line">
              <a:avLst/>
            </a:prstGeom>
            <a:ln w="136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Düz Bağlayıcı 12"/>
            <p:cNvCxnSpPr/>
            <p:nvPr/>
          </p:nvCxnSpPr>
          <p:spPr>
            <a:xfrm>
              <a:off x="6876256" y="3861048"/>
              <a:ext cx="819768" cy="0"/>
            </a:xfrm>
            <a:prstGeom prst="line">
              <a:avLst/>
            </a:prstGeom>
            <a:ln w="136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Düz Bağlayıcı 13"/>
            <p:cNvCxnSpPr/>
            <p:nvPr/>
          </p:nvCxnSpPr>
          <p:spPr>
            <a:xfrm>
              <a:off x="6876256" y="3573016"/>
              <a:ext cx="720080" cy="0"/>
            </a:xfrm>
            <a:prstGeom prst="line">
              <a:avLst/>
            </a:prstGeom>
            <a:ln w="1111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5207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71500" y="260648"/>
            <a:ext cx="8158163" cy="62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r-TR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Birim Değerlendirme Komisyonu İşlemleri</a:t>
            </a:r>
            <a:endParaRPr lang="tr-TR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4935" y="1122011"/>
            <a:ext cx="8229600" cy="1514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tr-TR" sz="1500" b="1" dirty="0">
                <a:solidFill>
                  <a:schemeClr val="tx1"/>
                </a:solidFill>
                <a:latin typeface="Arial" charset="0"/>
                <a:cs typeface="Arial" charset="0"/>
              </a:rPr>
              <a:t>Komisyon Üyesi Değerlendirmelerinin Toplantı Gündemine Gönderilmesi, </a:t>
            </a:r>
            <a:r>
              <a:rPr lang="tr-TR" sz="1500" dirty="0">
                <a:solidFill>
                  <a:schemeClr val="tx1"/>
                </a:solidFill>
                <a:latin typeface="Arial" charset="0"/>
                <a:cs typeface="Arial" charset="0"/>
              </a:rPr>
              <a:t>Bir başvuruda yer alan tüm faaliyetler için Komisyon Üyesi Değerlendirmesi tamamlandığında «Toplantı Gündemine Gönder» butonu aktif hale gelecektir. </a:t>
            </a:r>
          </a:p>
          <a:p>
            <a:pPr fontAlgn="auto">
              <a:spcAft>
                <a:spcPts val="0"/>
              </a:spcAft>
            </a:pPr>
            <a:endParaRPr lang="tr-TR" sz="9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fontAlgn="auto">
              <a:spcAft>
                <a:spcPts val="0"/>
              </a:spcAft>
            </a:pPr>
            <a:r>
              <a:rPr lang="tr-TR" sz="1500" dirty="0">
                <a:solidFill>
                  <a:schemeClr val="tx1"/>
                </a:solidFill>
                <a:latin typeface="Arial" charset="0"/>
                <a:cs typeface="Arial" charset="0"/>
              </a:rPr>
              <a:t>Gündeme gönderilen başvurular üzerinde işlem yapabilme yetkisi yalnızca Komisyon Başkanı için tanımlanmıştır.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543" y="6077108"/>
            <a:ext cx="2019300" cy="390525"/>
          </a:xfrm>
          <a:prstGeom prst="rect">
            <a:avLst/>
          </a:prstGeom>
        </p:spPr>
      </p:pic>
      <p:sp>
        <p:nvSpPr>
          <p:cNvPr id="10" name="Yuvarlatılmış Dikdörtgen 9"/>
          <p:cNvSpPr/>
          <p:nvPr/>
        </p:nvSpPr>
        <p:spPr>
          <a:xfrm>
            <a:off x="4067944" y="6035633"/>
            <a:ext cx="2160000" cy="432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" name="Grup 1"/>
          <p:cNvGrpSpPr/>
          <p:nvPr/>
        </p:nvGrpSpPr>
        <p:grpSpPr>
          <a:xfrm>
            <a:off x="742400" y="2780928"/>
            <a:ext cx="7674670" cy="3716104"/>
            <a:chOff x="742400" y="2780928"/>
            <a:chExt cx="7674670" cy="3716104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400" y="2780928"/>
              <a:ext cx="7674670" cy="371610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7" name="Düz Bağlayıcı 6"/>
            <p:cNvCxnSpPr/>
            <p:nvPr/>
          </p:nvCxnSpPr>
          <p:spPr>
            <a:xfrm>
              <a:off x="1115616" y="2852936"/>
              <a:ext cx="819768" cy="0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9558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71500" y="260648"/>
            <a:ext cx="8158163" cy="62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r-TR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Birim Değerlendirme Komisyonu İşlemleri</a:t>
            </a:r>
            <a:endParaRPr lang="tr-TR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383087"/>
          </a:xfrm>
        </p:spPr>
        <p:txBody>
          <a:bodyPr>
            <a:noAutofit/>
          </a:bodyPr>
          <a:lstStyle/>
          <a:p>
            <a:endParaRPr lang="tr-TR" sz="1800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tr-TR" sz="1800" dirty="0">
              <a:latin typeface="Arial" charset="0"/>
              <a:cs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4935" y="1122012"/>
            <a:ext cx="8229600" cy="2711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tr-TR" sz="1500" b="1" dirty="0">
                <a:solidFill>
                  <a:schemeClr val="tx1"/>
                </a:solidFill>
                <a:latin typeface="Arial" charset="0"/>
                <a:cs typeface="Arial" charset="0"/>
              </a:rPr>
              <a:t>Komisyon Toplantı Gündemi:  </a:t>
            </a:r>
            <a:r>
              <a:rPr lang="tr-TR" sz="1500" dirty="0">
                <a:solidFill>
                  <a:schemeClr val="tx1"/>
                </a:solidFill>
                <a:latin typeface="Arial" charset="0"/>
                <a:cs typeface="Arial" charset="0"/>
              </a:rPr>
              <a:t>Komisyon Üyelerinden gelen değerlendirmeler için Nihai Karar Değerlendirmesi yapılarak karar kesinleştirilir.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tr-TR" sz="1500" dirty="0">
                <a:solidFill>
                  <a:schemeClr val="tx1"/>
                </a:solidFill>
                <a:latin typeface="Arial" charset="0"/>
                <a:cs typeface="Arial" charset="0"/>
              </a:rPr>
              <a:t>Nihai karar verme yetkisi Komisyon Başkanı için tanımlanmıştır.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tr-TR" sz="1500" dirty="0">
                <a:solidFill>
                  <a:schemeClr val="tx1"/>
                </a:solidFill>
                <a:latin typeface="Arial" charset="0"/>
                <a:cs typeface="Arial" charset="0"/>
              </a:rPr>
              <a:t>Komisyon Üyesi değerlendirmesinin revize edilmesi gerekli ise, 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</a:pPr>
            <a:r>
              <a:rPr lang="tr-TR" sz="1400" dirty="0">
                <a:solidFill>
                  <a:schemeClr val="tx1"/>
                </a:solidFill>
                <a:latin typeface="Arial" charset="0"/>
                <a:cs typeface="Arial" charset="0"/>
              </a:rPr>
              <a:t>Başvurunun değerlendirme kararları Komisyon Başkanı tarafından revize edilebilir.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</a:pPr>
            <a:r>
              <a:rPr lang="tr-TR" sz="1400" dirty="0">
                <a:solidFill>
                  <a:schemeClr val="tx1"/>
                </a:solidFill>
                <a:latin typeface="Arial" charset="0"/>
                <a:cs typeface="Arial" charset="0"/>
              </a:rPr>
              <a:t>Başvuru Komisyon Başkanı tarafından «Komisyon Üyesine İade Et» seçeneği ile ilgili üyeye iade edilerek, ilgili üyenin kararını revize etmesi sağlanabilir. </a:t>
            </a:r>
          </a:p>
        </p:txBody>
      </p:sp>
      <p:sp>
        <p:nvSpPr>
          <p:cNvPr id="10" name="Yuvarlatılmış Dikdörtgen 9"/>
          <p:cNvSpPr/>
          <p:nvPr/>
        </p:nvSpPr>
        <p:spPr>
          <a:xfrm>
            <a:off x="7390792" y="5358904"/>
            <a:ext cx="1224000" cy="324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3" name="Grup 2"/>
          <p:cNvGrpSpPr/>
          <p:nvPr/>
        </p:nvGrpSpPr>
        <p:grpSpPr>
          <a:xfrm>
            <a:off x="179512" y="4295864"/>
            <a:ext cx="8729663" cy="1729998"/>
            <a:chOff x="179512" y="4295864"/>
            <a:chExt cx="8729663" cy="1729998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295864"/>
              <a:ext cx="8729663" cy="172999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7" name="Düz Bağlayıcı 6"/>
            <p:cNvCxnSpPr/>
            <p:nvPr/>
          </p:nvCxnSpPr>
          <p:spPr>
            <a:xfrm>
              <a:off x="6084168" y="5085184"/>
              <a:ext cx="819768" cy="0"/>
            </a:xfrm>
            <a:prstGeom prst="line">
              <a:avLst/>
            </a:prstGeom>
            <a:ln w="130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3374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71500" y="260648"/>
            <a:ext cx="8158163" cy="62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r-TR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Birim Değerlendirme Komisyonu İşlemleri</a:t>
            </a:r>
            <a:endParaRPr lang="tr-TR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383087"/>
          </a:xfrm>
        </p:spPr>
        <p:txBody>
          <a:bodyPr>
            <a:noAutofit/>
          </a:bodyPr>
          <a:lstStyle/>
          <a:p>
            <a:endParaRPr lang="tr-TR" sz="1800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tr-TR" sz="1800" dirty="0">
              <a:latin typeface="Arial" charset="0"/>
              <a:cs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4935" y="1122011"/>
            <a:ext cx="8229600" cy="1586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tr-TR" sz="1500" b="1" dirty="0">
                <a:solidFill>
                  <a:schemeClr val="tx1"/>
                </a:solidFill>
                <a:latin typeface="Arial" charset="0"/>
                <a:cs typeface="Arial" charset="0"/>
              </a:rPr>
              <a:t>Nihai Karar Oluşturma:  </a:t>
            </a:r>
            <a:r>
              <a:rPr lang="tr-TR" sz="1500" dirty="0">
                <a:solidFill>
                  <a:schemeClr val="tx1"/>
                </a:solidFill>
                <a:latin typeface="Arial" charset="0"/>
                <a:cs typeface="Arial" charset="0"/>
              </a:rPr>
              <a:t>Komisyon Başkanı tarafından her bir başvuru için Nihai Karar oluşturulur. </a:t>
            </a:r>
          </a:p>
          <a:p>
            <a:pPr fontAlgn="auto">
              <a:spcAft>
                <a:spcPts val="0"/>
              </a:spcAft>
            </a:pPr>
            <a:endParaRPr lang="tr-TR" sz="9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fontAlgn="auto">
              <a:spcAft>
                <a:spcPts val="0"/>
              </a:spcAft>
            </a:pPr>
            <a:r>
              <a:rPr lang="tr-TR" sz="1500" dirty="0">
                <a:solidFill>
                  <a:schemeClr val="tx1"/>
                </a:solidFill>
                <a:latin typeface="Arial" charset="0"/>
                <a:cs typeface="Arial" charset="0"/>
              </a:rPr>
              <a:t>Karara bağlanan başvurular, otomatik olarak «</a:t>
            </a:r>
            <a:r>
              <a:rPr lang="tr-TR" sz="1500" u="sng" dirty="0">
                <a:solidFill>
                  <a:schemeClr val="tx1"/>
                </a:solidFill>
                <a:latin typeface="Arial" charset="0"/>
                <a:cs typeface="Arial" charset="0"/>
              </a:rPr>
              <a:t>Karara Bağlanmış Başvurular &amp; Karar Tutanağı</a:t>
            </a:r>
            <a:r>
              <a:rPr lang="tr-TR" sz="1500" dirty="0">
                <a:solidFill>
                  <a:schemeClr val="tx1"/>
                </a:solidFill>
                <a:latin typeface="Arial" charset="0"/>
                <a:cs typeface="Arial" charset="0"/>
              </a:rPr>
              <a:t>» alanına aktarılır.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6134327"/>
            <a:ext cx="1943100" cy="361950"/>
          </a:xfrm>
          <a:prstGeom prst="rect">
            <a:avLst/>
          </a:prstGeom>
        </p:spPr>
      </p:pic>
      <p:sp>
        <p:nvSpPr>
          <p:cNvPr id="10" name="Yuvarlatılmış Dikdörtgen 9"/>
          <p:cNvSpPr/>
          <p:nvPr/>
        </p:nvSpPr>
        <p:spPr>
          <a:xfrm>
            <a:off x="4232690" y="6139850"/>
            <a:ext cx="1181559" cy="36004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3" name="Grup 2"/>
          <p:cNvGrpSpPr/>
          <p:nvPr/>
        </p:nvGrpSpPr>
        <p:grpSpPr>
          <a:xfrm>
            <a:off x="132122" y="2420888"/>
            <a:ext cx="8879755" cy="4075389"/>
            <a:chOff x="132122" y="2420888"/>
            <a:chExt cx="8879755" cy="4075389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122" y="2420888"/>
              <a:ext cx="8879755" cy="407538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8" name="Düz Bağlayıcı 7"/>
            <p:cNvCxnSpPr/>
            <p:nvPr/>
          </p:nvCxnSpPr>
          <p:spPr>
            <a:xfrm>
              <a:off x="511872" y="2492896"/>
              <a:ext cx="819768" cy="0"/>
            </a:xfrm>
            <a:prstGeom prst="line">
              <a:avLst/>
            </a:prstGeom>
            <a:ln w="1111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3356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71500" y="260648"/>
            <a:ext cx="8158163" cy="62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r-TR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Birim Değerlendirme Komisyonu İşlemleri</a:t>
            </a:r>
            <a:endParaRPr lang="tr-TR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4935" y="1122011"/>
            <a:ext cx="8229600" cy="2234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tr-TR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Komisyon Karar Tutanağı Oluşturma: 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tr-TR" sz="1400" dirty="0">
                <a:solidFill>
                  <a:schemeClr val="tx1"/>
                </a:solidFill>
                <a:latin typeface="Arial" charset="0"/>
                <a:cs typeface="Arial" charset="0"/>
              </a:rPr>
              <a:t>Karar Tutanağı oluşturmaya yönelik mekanizmaların aktif hale gelebilmesi için tüm başvurular için nihai karar alınmış olması zorunludur.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tr-TR" sz="1400" dirty="0">
                <a:solidFill>
                  <a:schemeClr val="tx1"/>
                </a:solidFill>
                <a:latin typeface="Arial" charset="0"/>
                <a:cs typeface="Arial" charset="0"/>
              </a:rPr>
              <a:t>Karar tutanağı oluşturma yetkisi yalnızca Komisyon Başkanı için tanımlanmıştır.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tr-TR" sz="1400" dirty="0">
                <a:solidFill>
                  <a:schemeClr val="tx1"/>
                </a:solidFill>
                <a:latin typeface="Arial" charset="0"/>
                <a:cs typeface="Arial" charset="0"/>
              </a:rPr>
              <a:t>Karar Tutanağının «Toplantıyı Sonlandır &amp; İlet» butonunu kullanarak elektronik ortamda, çıktısının ise imzalanmış olarak Rektörlük Teşvik Komisyonuna iletilmesi gereklidir.</a:t>
            </a:r>
          </a:p>
        </p:txBody>
      </p:sp>
      <p:grpSp>
        <p:nvGrpSpPr>
          <p:cNvPr id="3" name="Grup 2"/>
          <p:cNvGrpSpPr/>
          <p:nvPr/>
        </p:nvGrpSpPr>
        <p:grpSpPr>
          <a:xfrm>
            <a:off x="1018067" y="3284984"/>
            <a:ext cx="7123336" cy="3308502"/>
            <a:chOff x="1018067" y="3284984"/>
            <a:chExt cx="7123336" cy="3308502"/>
          </a:xfrm>
        </p:grpSpPr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8067" y="3284984"/>
              <a:ext cx="7123336" cy="330850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2" name="Grup 1"/>
            <p:cNvGrpSpPr/>
            <p:nvPr/>
          </p:nvGrpSpPr>
          <p:grpSpPr>
            <a:xfrm>
              <a:off x="2483768" y="3861048"/>
              <a:ext cx="4636192" cy="576064"/>
              <a:chOff x="2483768" y="3861048"/>
              <a:chExt cx="4636192" cy="576064"/>
            </a:xfrm>
          </p:grpSpPr>
          <p:cxnSp>
            <p:nvCxnSpPr>
              <p:cNvPr id="5" name="Düz Bağlayıcı 4"/>
              <p:cNvCxnSpPr/>
              <p:nvPr/>
            </p:nvCxnSpPr>
            <p:spPr>
              <a:xfrm>
                <a:off x="2483768" y="3861048"/>
                <a:ext cx="819768" cy="0"/>
              </a:xfrm>
              <a:prstGeom prst="line">
                <a:avLst/>
              </a:prstGeom>
              <a:ln w="1111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Düz Bağlayıcı 6"/>
              <p:cNvCxnSpPr/>
              <p:nvPr/>
            </p:nvCxnSpPr>
            <p:spPr>
              <a:xfrm>
                <a:off x="2483768" y="4149080"/>
                <a:ext cx="819768" cy="0"/>
              </a:xfrm>
              <a:prstGeom prst="line">
                <a:avLst/>
              </a:prstGeom>
              <a:ln w="1111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Düz Bağlayıcı 7"/>
              <p:cNvCxnSpPr/>
              <p:nvPr/>
            </p:nvCxnSpPr>
            <p:spPr>
              <a:xfrm>
                <a:off x="2483768" y="4437112"/>
                <a:ext cx="819768" cy="0"/>
              </a:xfrm>
              <a:prstGeom prst="line">
                <a:avLst/>
              </a:prstGeom>
              <a:ln w="1111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Düz Bağlayıcı 9"/>
              <p:cNvCxnSpPr/>
              <p:nvPr/>
            </p:nvCxnSpPr>
            <p:spPr>
              <a:xfrm>
                <a:off x="6300192" y="3861048"/>
                <a:ext cx="819768" cy="0"/>
              </a:xfrm>
              <a:prstGeom prst="line">
                <a:avLst/>
              </a:prstGeom>
              <a:ln w="1111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Düz Bağlayıcı 11"/>
              <p:cNvCxnSpPr/>
              <p:nvPr/>
            </p:nvCxnSpPr>
            <p:spPr>
              <a:xfrm>
                <a:off x="6300192" y="4149080"/>
                <a:ext cx="819768" cy="0"/>
              </a:xfrm>
              <a:prstGeom prst="line">
                <a:avLst/>
              </a:prstGeom>
              <a:ln w="1111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Düz Bağlayıcı 12"/>
              <p:cNvCxnSpPr/>
              <p:nvPr/>
            </p:nvCxnSpPr>
            <p:spPr>
              <a:xfrm>
                <a:off x="6300192" y="4437112"/>
                <a:ext cx="819768" cy="0"/>
              </a:xfrm>
              <a:prstGeom prst="line">
                <a:avLst/>
              </a:prstGeom>
              <a:ln w="1111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45829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71500" y="260648"/>
            <a:ext cx="8158163" cy="62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r-TR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Birim Değerlendirme Komisyonu İşlemleri</a:t>
            </a:r>
            <a:endParaRPr lang="tr-TR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4935" y="1122011"/>
            <a:ext cx="8229600" cy="1434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tr-TR" sz="1500" b="1" dirty="0">
                <a:solidFill>
                  <a:schemeClr val="tx1"/>
                </a:solidFill>
                <a:latin typeface="Arial" charset="0"/>
                <a:cs typeface="Arial" charset="0"/>
              </a:rPr>
              <a:t>Komisyon Karar Tutanağı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tr-TR" sz="1500" dirty="0">
                <a:solidFill>
                  <a:schemeClr val="tx1"/>
                </a:solidFill>
                <a:latin typeface="Arial" charset="0"/>
                <a:cs typeface="Arial" charset="0"/>
              </a:rPr>
              <a:t>Ek 1- Öğretim elemanları Puan Tablosu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tr-TR" sz="1500" dirty="0">
                <a:solidFill>
                  <a:schemeClr val="tx1"/>
                </a:solidFill>
                <a:latin typeface="Arial" charset="0"/>
                <a:cs typeface="Arial" charset="0"/>
              </a:rPr>
              <a:t>Ek 2- Değerlendirme Raporu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2556509"/>
            <a:ext cx="2789521" cy="3896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346" y="2525965"/>
            <a:ext cx="2803607" cy="39012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34" y="2525965"/>
            <a:ext cx="2788724" cy="39273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4404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/>
          </a:bodyPr>
          <a:lstStyle/>
          <a:p>
            <a:pPr lvl="0"/>
            <a:endParaRPr lang="tr-TR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0"/>
            <a:r>
              <a:rPr lang="tr-TR" sz="1600" dirty="0">
                <a:solidFill>
                  <a:schemeClr val="tx1"/>
                </a:solidFill>
                <a:latin typeface="Arial" charset="0"/>
                <a:cs typeface="Arial" charset="0"/>
              </a:rPr>
              <a:t>Araştırmacı başvuruları </a:t>
            </a:r>
            <a:r>
              <a:rPr lang="tr-TR" sz="1600" dirty="0" err="1">
                <a:solidFill>
                  <a:schemeClr val="tx1"/>
                </a:solidFill>
                <a:latin typeface="Arial" charset="0"/>
                <a:cs typeface="Arial" charset="0"/>
              </a:rPr>
              <a:t>Önbaşvuru</a:t>
            </a:r>
            <a:r>
              <a:rPr lang="tr-TR" sz="1600" dirty="0">
                <a:solidFill>
                  <a:schemeClr val="tx1"/>
                </a:solidFill>
                <a:latin typeface="Arial" charset="0"/>
                <a:cs typeface="Arial" charset="0"/>
              </a:rPr>
              <a:t> Havuzuna aktarılmaktadır.</a:t>
            </a:r>
          </a:p>
          <a:p>
            <a:pPr lvl="0"/>
            <a:endParaRPr lang="tr-TR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0"/>
            <a:r>
              <a:rPr lang="tr-TR" sz="1600" dirty="0">
                <a:solidFill>
                  <a:schemeClr val="tx1"/>
                </a:solidFill>
                <a:latin typeface="Arial" charset="0"/>
                <a:cs typeface="Arial" charset="0"/>
              </a:rPr>
              <a:t>Başvuru Formunu teslim eden araştırmacıların başvuruların değerlendirme sürecinin başlatılabilmesi için </a:t>
            </a:r>
            <a:r>
              <a:rPr lang="tr-TR" sz="1600" dirty="0">
                <a:solidFill>
                  <a:srgbClr val="C00000"/>
                </a:solidFill>
                <a:latin typeface="Arial" charset="0"/>
                <a:cs typeface="Arial" charset="0"/>
              </a:rPr>
              <a:t>Sorumlu Komisyon Üyesi </a:t>
            </a:r>
            <a:r>
              <a:rPr lang="tr-TR" sz="1600" dirty="0">
                <a:solidFill>
                  <a:schemeClr val="tx1"/>
                </a:solidFill>
                <a:latin typeface="Arial" charset="0"/>
                <a:cs typeface="Arial" charset="0"/>
              </a:rPr>
              <a:t>tayin edilmelidir.</a:t>
            </a:r>
          </a:p>
          <a:p>
            <a:pPr lvl="0"/>
            <a:endParaRPr lang="tr-TR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0"/>
            <a:r>
              <a:rPr lang="tr-TR" sz="1600" dirty="0">
                <a:solidFill>
                  <a:schemeClr val="tx1"/>
                </a:solidFill>
                <a:latin typeface="Arial" charset="0"/>
                <a:cs typeface="Arial" charset="0"/>
              </a:rPr>
              <a:t>Sorumlu Komisyon Üyesi tayin edilen başvurular Değerlendirmedeki Başvurular alanına aktarılmaktadır. </a:t>
            </a:r>
          </a:p>
          <a:p>
            <a:pPr lvl="0"/>
            <a:endParaRPr lang="tr-TR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0"/>
            <a:r>
              <a:rPr lang="tr-TR" sz="1600" dirty="0">
                <a:solidFill>
                  <a:schemeClr val="tx1"/>
                </a:solidFill>
                <a:latin typeface="Arial" charset="0"/>
                <a:cs typeface="Arial" charset="0"/>
              </a:rPr>
              <a:t>Komisyon Üyeleri sorumlu oldukları birime ait tüm başvuruların detaylarına erişebilmektedir. </a:t>
            </a:r>
          </a:p>
          <a:p>
            <a:pPr lvl="0"/>
            <a:endParaRPr lang="tr-TR" sz="16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0"/>
            <a:r>
              <a:rPr lang="tr-TR" sz="1600" dirty="0">
                <a:solidFill>
                  <a:schemeClr val="tx1"/>
                </a:solidFill>
                <a:latin typeface="Arial" charset="0"/>
                <a:cs typeface="Arial" charset="0"/>
              </a:rPr>
              <a:t>Herhangi bir başvuru üzerinde değerlendirme yapma yetkisi yalnızca tayin edilen Sorumlu Komisyon Üyesi için tanımlanmıştır.</a:t>
            </a:r>
            <a:endParaRPr lang="tr-TR" sz="16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1500" y="571500"/>
            <a:ext cx="8158163" cy="62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92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r-T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Değerlendirme Komisyonları İçin Uyarılar / Öneriler</a:t>
            </a:r>
            <a:endParaRPr lang="tr-TR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646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Yuvarlatılmış Dikdörtgen 90"/>
          <p:cNvSpPr/>
          <p:nvPr/>
        </p:nvSpPr>
        <p:spPr>
          <a:xfrm>
            <a:off x="6702632" y="833152"/>
            <a:ext cx="2189849" cy="5760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0" name="Yuvarlatılmış Dikdörtgen 89"/>
          <p:cNvSpPr/>
          <p:nvPr/>
        </p:nvSpPr>
        <p:spPr>
          <a:xfrm>
            <a:off x="3863003" y="833152"/>
            <a:ext cx="2756538" cy="5760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/>
          <p:cNvSpPr/>
          <p:nvPr/>
        </p:nvSpPr>
        <p:spPr>
          <a:xfrm>
            <a:off x="171980" y="833152"/>
            <a:ext cx="3607932" cy="5764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1500" y="63884"/>
            <a:ext cx="8158163" cy="69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r-T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Teşvik Başvurusu ve Değerlendirme Süreci</a:t>
            </a:r>
          </a:p>
        </p:txBody>
      </p:sp>
      <p:sp>
        <p:nvSpPr>
          <p:cNvPr id="39" name="Oval 38"/>
          <p:cNvSpPr/>
          <p:nvPr/>
        </p:nvSpPr>
        <p:spPr>
          <a:xfrm>
            <a:off x="4500129" y="4884036"/>
            <a:ext cx="343760" cy="3437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1300" b="1" dirty="0"/>
              <a:t>7</a:t>
            </a:r>
          </a:p>
        </p:txBody>
      </p:sp>
      <p:sp>
        <p:nvSpPr>
          <p:cNvPr id="57" name="Dikdörtgen 56"/>
          <p:cNvSpPr/>
          <p:nvPr/>
        </p:nvSpPr>
        <p:spPr>
          <a:xfrm>
            <a:off x="4971715" y="1518601"/>
            <a:ext cx="1515688" cy="63622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1200" dirty="0"/>
              <a:t>Rektörlük Değerlendirme Komisyonu</a:t>
            </a:r>
          </a:p>
        </p:txBody>
      </p:sp>
      <p:sp>
        <p:nvSpPr>
          <p:cNvPr id="61" name="Elmas 60"/>
          <p:cNvSpPr/>
          <p:nvPr/>
        </p:nvSpPr>
        <p:spPr>
          <a:xfrm>
            <a:off x="5137794" y="2548095"/>
            <a:ext cx="1224136" cy="936104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tr-TR" sz="1200" dirty="0"/>
          </a:p>
        </p:txBody>
      </p:sp>
      <p:sp>
        <p:nvSpPr>
          <p:cNvPr id="62" name="Sağ Ok 61"/>
          <p:cNvSpPr/>
          <p:nvPr/>
        </p:nvSpPr>
        <p:spPr>
          <a:xfrm rot="16200000" flipH="1">
            <a:off x="5611286" y="2332064"/>
            <a:ext cx="252000" cy="108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3" name="Oval 62"/>
          <p:cNvSpPr/>
          <p:nvPr/>
        </p:nvSpPr>
        <p:spPr>
          <a:xfrm>
            <a:off x="5232643" y="2321103"/>
            <a:ext cx="343760" cy="34376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1300" b="1" dirty="0"/>
              <a:t>5</a:t>
            </a:r>
          </a:p>
        </p:txBody>
      </p:sp>
      <p:sp>
        <p:nvSpPr>
          <p:cNvPr id="64" name="Oval 63"/>
          <p:cNvSpPr/>
          <p:nvPr/>
        </p:nvSpPr>
        <p:spPr>
          <a:xfrm>
            <a:off x="5232643" y="3416807"/>
            <a:ext cx="343760" cy="34376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1300" b="1" dirty="0"/>
              <a:t>6</a:t>
            </a:r>
          </a:p>
        </p:txBody>
      </p:sp>
      <p:sp>
        <p:nvSpPr>
          <p:cNvPr id="65" name="Yuvarlatılmış Dikdörtgen 64"/>
          <p:cNvSpPr/>
          <p:nvPr/>
        </p:nvSpPr>
        <p:spPr>
          <a:xfrm>
            <a:off x="4979026" y="3853757"/>
            <a:ext cx="1519354" cy="46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tr-TR" sz="1200"/>
          </a:p>
        </p:txBody>
      </p:sp>
      <p:sp>
        <p:nvSpPr>
          <p:cNvPr id="66" name="Sağ Ok 65"/>
          <p:cNvSpPr/>
          <p:nvPr/>
        </p:nvSpPr>
        <p:spPr>
          <a:xfrm rot="16200000" flipH="1">
            <a:off x="5611286" y="3614978"/>
            <a:ext cx="252000" cy="108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7" name="Metin kutusu 66"/>
          <p:cNvSpPr txBox="1"/>
          <p:nvPr/>
        </p:nvSpPr>
        <p:spPr>
          <a:xfrm>
            <a:off x="5173784" y="2867609"/>
            <a:ext cx="1188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tr-TR" sz="1200" dirty="0">
                <a:solidFill>
                  <a:schemeClr val="lt1"/>
                </a:solidFill>
                <a:latin typeface="+mn-lt"/>
                <a:cs typeface="+mn-cs"/>
              </a:rPr>
              <a:t>Değerlendirme</a:t>
            </a:r>
          </a:p>
        </p:txBody>
      </p:sp>
      <p:sp>
        <p:nvSpPr>
          <p:cNvPr id="68" name="Sağ Ok 67"/>
          <p:cNvSpPr/>
          <p:nvPr/>
        </p:nvSpPr>
        <p:spPr>
          <a:xfrm rot="3147769" flipH="1" flipV="1">
            <a:off x="4414610" y="2443266"/>
            <a:ext cx="804179" cy="1057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9" name="Sağ Ok 68"/>
          <p:cNvSpPr/>
          <p:nvPr/>
        </p:nvSpPr>
        <p:spPr>
          <a:xfrm rot="13950778" flipH="1" flipV="1">
            <a:off x="4310010" y="2512845"/>
            <a:ext cx="804179" cy="10576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2" name="Picture 2" descr="http://www.crim.ncsu.edu/sites/default/themes/CRIM/images/people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107" y="1418531"/>
            <a:ext cx="720080" cy="6549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Metin kutusu 72"/>
          <p:cNvSpPr txBox="1"/>
          <p:nvPr/>
        </p:nvSpPr>
        <p:spPr>
          <a:xfrm>
            <a:off x="5458716" y="3967257"/>
            <a:ext cx="557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tr-TR" sz="1200" dirty="0">
                <a:solidFill>
                  <a:schemeClr val="lt1"/>
                </a:solidFill>
                <a:latin typeface="+mn-lt"/>
                <a:cs typeface="+mn-cs"/>
              </a:rPr>
              <a:t>Karar</a:t>
            </a:r>
          </a:p>
        </p:txBody>
      </p:sp>
      <p:sp>
        <p:nvSpPr>
          <p:cNvPr id="74" name="Metin kutusu 73"/>
          <p:cNvSpPr txBox="1"/>
          <p:nvPr/>
        </p:nvSpPr>
        <p:spPr>
          <a:xfrm rot="3122865">
            <a:off x="4145693" y="2581784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0070C0"/>
              </a:buClr>
              <a:buNone/>
            </a:pPr>
            <a:r>
              <a:rPr lang="tr-TR" sz="1200" dirty="0"/>
              <a:t>Revizyon</a:t>
            </a:r>
          </a:p>
        </p:txBody>
      </p:sp>
      <p:sp>
        <p:nvSpPr>
          <p:cNvPr id="85" name="Sağ Ok 84"/>
          <p:cNvSpPr/>
          <p:nvPr/>
        </p:nvSpPr>
        <p:spPr>
          <a:xfrm rot="16200000" flipH="1">
            <a:off x="5611286" y="4473136"/>
            <a:ext cx="252000" cy="108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6" name="Grup 5"/>
          <p:cNvGrpSpPr/>
          <p:nvPr/>
        </p:nvGrpSpPr>
        <p:grpSpPr>
          <a:xfrm>
            <a:off x="195492" y="908720"/>
            <a:ext cx="3427102" cy="5502293"/>
            <a:chOff x="195492" y="908720"/>
            <a:chExt cx="3427102" cy="5502293"/>
          </a:xfrm>
        </p:grpSpPr>
        <p:pic>
          <p:nvPicPr>
            <p:cNvPr id="4098" name="Picture 2" descr="http://www.crim.ncsu.edu/sites/default/themes/CRIM/images/people_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92" y="1242698"/>
              <a:ext cx="720080" cy="65490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Dikdörtgen 1"/>
            <p:cNvSpPr/>
            <p:nvPr/>
          </p:nvSpPr>
          <p:spPr>
            <a:xfrm>
              <a:off x="1868043" y="961721"/>
              <a:ext cx="1515688" cy="6156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tr-TR" sz="1200" dirty="0"/>
                <a:t>Online Başvuru</a:t>
              </a:r>
            </a:p>
            <a:p>
              <a:pPr algn="ctr">
                <a:buNone/>
              </a:pPr>
              <a:r>
                <a:rPr lang="tr-TR" sz="1200" dirty="0"/>
                <a:t>(ATÖSİS)</a:t>
              </a:r>
            </a:p>
          </p:txBody>
        </p:sp>
        <p:sp>
          <p:nvSpPr>
            <p:cNvPr id="3" name="Elmas 2"/>
            <p:cNvSpPr/>
            <p:nvPr/>
          </p:nvSpPr>
          <p:spPr>
            <a:xfrm>
              <a:off x="2013819" y="3633200"/>
              <a:ext cx="1224136" cy="936104"/>
            </a:xfrm>
            <a:prstGeom prst="diamond">
              <a:avLst/>
            </a:prstGeom>
            <a:gradFill>
              <a:gsLst>
                <a:gs pos="75000">
                  <a:srgbClr val="66763A"/>
                </a:gs>
                <a:gs pos="100000">
                  <a:schemeClr val="accent3">
                    <a:tint val="95000"/>
                    <a:shade val="100000"/>
                    <a:satMod val="110000"/>
                    <a:lumMod val="105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tr-TR" sz="1200" dirty="0"/>
            </a:p>
          </p:txBody>
        </p:sp>
        <p:sp>
          <p:nvSpPr>
            <p:cNvPr id="5" name="Sağ Ok 4"/>
            <p:cNvSpPr/>
            <p:nvPr/>
          </p:nvSpPr>
          <p:spPr>
            <a:xfrm rot="20776097">
              <a:off x="993221" y="1395010"/>
              <a:ext cx="684000" cy="108000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3" name="Sağ Ok 22"/>
            <p:cNvSpPr/>
            <p:nvPr/>
          </p:nvSpPr>
          <p:spPr>
            <a:xfrm rot="16200000" flipH="1">
              <a:off x="2499887" y="3417169"/>
              <a:ext cx="252000" cy="108000"/>
            </a:xfrm>
            <a:prstGeom prst="rightArrow">
              <a:avLst/>
            </a:prstGeom>
            <a:gradFill>
              <a:gsLst>
                <a:gs pos="75000">
                  <a:srgbClr val="66763A"/>
                </a:gs>
                <a:gs pos="100000">
                  <a:schemeClr val="accent3">
                    <a:tint val="95000"/>
                    <a:shade val="100000"/>
                    <a:satMod val="110000"/>
                    <a:lumMod val="105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5" name="Sağ Ok 24"/>
            <p:cNvSpPr/>
            <p:nvPr/>
          </p:nvSpPr>
          <p:spPr>
            <a:xfrm rot="3147769" flipH="1" flipV="1">
              <a:off x="245687" y="2938890"/>
              <a:ext cx="2245086" cy="10201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2" name="Oval 31"/>
            <p:cNvSpPr/>
            <p:nvPr/>
          </p:nvSpPr>
          <p:spPr>
            <a:xfrm>
              <a:off x="1331640" y="908720"/>
              <a:ext cx="343760" cy="34376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tr-TR" sz="1300" b="1" dirty="0"/>
                <a:t>1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1334730" y="2012915"/>
              <a:ext cx="343760" cy="34376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tr-TR" sz="1300" b="1" dirty="0"/>
                <a:t>2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2117168" y="3406208"/>
              <a:ext cx="343760" cy="34376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tr-TR" sz="1300" b="1" dirty="0"/>
                <a:t>3</a:t>
              </a:r>
            </a:p>
          </p:txBody>
        </p:sp>
        <p:sp>
          <p:nvSpPr>
            <p:cNvPr id="44" name="Metin kutusu 43"/>
            <p:cNvSpPr txBox="1"/>
            <p:nvPr/>
          </p:nvSpPr>
          <p:spPr>
            <a:xfrm rot="3122865">
              <a:off x="603810" y="2884535"/>
              <a:ext cx="8146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Clr>
                  <a:srgbClr val="0070C0"/>
                </a:buClr>
                <a:buNone/>
              </a:pPr>
              <a:r>
                <a:rPr lang="tr-TR" sz="1200" dirty="0"/>
                <a:t>Revizyon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2117168" y="4501912"/>
              <a:ext cx="343760" cy="34376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tr-TR" sz="1300" b="1" dirty="0"/>
                <a:t>4</a:t>
              </a:r>
            </a:p>
          </p:txBody>
        </p:sp>
        <p:sp>
          <p:nvSpPr>
            <p:cNvPr id="47" name="Sağ Ok 46"/>
            <p:cNvSpPr/>
            <p:nvPr/>
          </p:nvSpPr>
          <p:spPr>
            <a:xfrm rot="13950778" flipH="1" flipV="1">
              <a:off x="140586" y="3008851"/>
              <a:ext cx="2245086" cy="102014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0" name="Dikdörtgen 49"/>
            <p:cNvSpPr/>
            <p:nvPr/>
          </p:nvSpPr>
          <p:spPr>
            <a:xfrm>
              <a:off x="1868043" y="2627421"/>
              <a:ext cx="1515688" cy="636221"/>
            </a:xfrm>
            <a:prstGeom prst="rect">
              <a:avLst/>
            </a:prstGeom>
            <a:gradFill>
              <a:gsLst>
                <a:gs pos="75000">
                  <a:srgbClr val="66763A"/>
                </a:gs>
                <a:gs pos="100000">
                  <a:schemeClr val="accent3">
                    <a:tint val="95000"/>
                    <a:shade val="100000"/>
                    <a:satMod val="110000"/>
                    <a:lumMod val="105000"/>
                  </a:scheme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tr-TR" sz="1200" dirty="0"/>
                <a:t>Birim Değerlendirme Komisyonu</a:t>
              </a:r>
            </a:p>
          </p:txBody>
        </p:sp>
        <p:sp>
          <p:nvSpPr>
            <p:cNvPr id="53" name="Dikdörtgen 52"/>
            <p:cNvSpPr/>
            <p:nvPr/>
          </p:nvSpPr>
          <p:spPr>
            <a:xfrm>
              <a:off x="1755190" y="1638362"/>
              <a:ext cx="1867404" cy="61689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tr-TR" sz="1000" dirty="0"/>
                <a:t>Beyan Formu ve YÖKSİS çıktısının Birim Değerlendirme Komisyonuna Teslim Edilmesi</a:t>
              </a:r>
            </a:p>
          </p:txBody>
        </p:sp>
        <p:sp>
          <p:nvSpPr>
            <p:cNvPr id="54" name="Sağ Ok 53"/>
            <p:cNvSpPr/>
            <p:nvPr/>
          </p:nvSpPr>
          <p:spPr>
            <a:xfrm rot="682384">
              <a:off x="993381" y="1750266"/>
              <a:ext cx="684000" cy="108000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Yuvarlatılmış Dikdörtgen 6"/>
            <p:cNvSpPr/>
            <p:nvPr/>
          </p:nvSpPr>
          <p:spPr>
            <a:xfrm>
              <a:off x="1866210" y="4938862"/>
              <a:ext cx="1519354" cy="468000"/>
            </a:xfrm>
            <a:prstGeom prst="roundRect">
              <a:avLst/>
            </a:prstGeom>
            <a:gradFill>
              <a:gsLst>
                <a:gs pos="75000">
                  <a:srgbClr val="66763A"/>
                </a:gs>
                <a:gs pos="100000">
                  <a:schemeClr val="accent3">
                    <a:tint val="95000"/>
                    <a:shade val="100000"/>
                    <a:satMod val="110000"/>
                    <a:lumMod val="105000"/>
                  </a:scheme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tr-TR" sz="1200"/>
            </a:p>
          </p:txBody>
        </p:sp>
        <p:sp>
          <p:nvSpPr>
            <p:cNvPr id="55" name="Sağ Ok 54"/>
            <p:cNvSpPr/>
            <p:nvPr/>
          </p:nvSpPr>
          <p:spPr>
            <a:xfrm rot="16200000" flipH="1">
              <a:off x="2499887" y="4700083"/>
              <a:ext cx="252000" cy="108000"/>
            </a:xfrm>
            <a:prstGeom prst="rightArrow">
              <a:avLst/>
            </a:prstGeom>
            <a:gradFill>
              <a:gsLst>
                <a:gs pos="75000">
                  <a:srgbClr val="66763A"/>
                </a:gs>
                <a:gs pos="100000">
                  <a:schemeClr val="accent3">
                    <a:tint val="95000"/>
                    <a:shade val="100000"/>
                    <a:satMod val="110000"/>
                    <a:lumMod val="105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Metin kutusu 10"/>
            <p:cNvSpPr txBox="1"/>
            <p:nvPr/>
          </p:nvSpPr>
          <p:spPr>
            <a:xfrm>
              <a:off x="2031814" y="3951237"/>
              <a:ext cx="11881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tr-TR" sz="1200" dirty="0">
                  <a:solidFill>
                    <a:schemeClr val="lt1"/>
                  </a:solidFill>
                  <a:latin typeface="+mn-lt"/>
                  <a:cs typeface="+mn-cs"/>
                </a:rPr>
                <a:t>Değerlendirme</a:t>
              </a:r>
            </a:p>
          </p:txBody>
        </p:sp>
        <p:sp>
          <p:nvSpPr>
            <p:cNvPr id="56" name="Metin kutusu 55"/>
            <p:cNvSpPr txBox="1"/>
            <p:nvPr/>
          </p:nvSpPr>
          <p:spPr>
            <a:xfrm>
              <a:off x="2347317" y="5031630"/>
              <a:ext cx="5571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tr-TR" sz="1200" dirty="0">
                  <a:solidFill>
                    <a:schemeClr val="lt1"/>
                  </a:solidFill>
                  <a:latin typeface="+mn-lt"/>
                  <a:cs typeface="+mn-cs"/>
                </a:rPr>
                <a:t>Karar</a:t>
              </a:r>
            </a:p>
          </p:txBody>
        </p:sp>
        <p:sp>
          <p:nvSpPr>
            <p:cNvPr id="58" name="Sağ Ok 57"/>
            <p:cNvSpPr/>
            <p:nvPr/>
          </p:nvSpPr>
          <p:spPr>
            <a:xfrm rot="16200000" flipH="1">
              <a:off x="2499887" y="2393295"/>
              <a:ext cx="252000" cy="108000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1" name="Sağ Ok 70"/>
            <p:cNvSpPr/>
            <p:nvPr/>
          </p:nvSpPr>
          <p:spPr>
            <a:xfrm rot="16200000" flipH="1">
              <a:off x="2499887" y="5522784"/>
              <a:ext cx="252000" cy="108000"/>
            </a:xfrm>
            <a:prstGeom prst="rightArrow">
              <a:avLst/>
            </a:prstGeom>
            <a:gradFill>
              <a:gsLst>
                <a:gs pos="75000">
                  <a:srgbClr val="66763A"/>
                </a:gs>
                <a:gs pos="100000">
                  <a:schemeClr val="accent3">
                    <a:tint val="95000"/>
                    <a:shade val="100000"/>
                    <a:satMod val="110000"/>
                    <a:lumMod val="105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7" name="Dikdörtgen 86"/>
            <p:cNvSpPr/>
            <p:nvPr/>
          </p:nvSpPr>
          <p:spPr>
            <a:xfrm>
              <a:off x="1868043" y="5774792"/>
              <a:ext cx="1515688" cy="63622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tr-TR" sz="1200" dirty="0"/>
                <a:t>Rektörlük Değerlendirme Komisyonu</a:t>
              </a:r>
            </a:p>
          </p:txBody>
        </p:sp>
        <p:sp>
          <p:nvSpPr>
            <p:cNvPr id="88" name="Oval 87"/>
            <p:cNvSpPr/>
            <p:nvPr/>
          </p:nvSpPr>
          <p:spPr>
            <a:xfrm>
              <a:off x="1444983" y="5921022"/>
              <a:ext cx="343760" cy="34376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tr-TR" sz="1300" b="1" dirty="0"/>
                <a:t>5</a:t>
              </a:r>
            </a:p>
          </p:txBody>
        </p:sp>
      </p:grpSp>
      <p:grpSp>
        <p:nvGrpSpPr>
          <p:cNvPr id="28" name="Grup 27"/>
          <p:cNvGrpSpPr/>
          <p:nvPr/>
        </p:nvGrpSpPr>
        <p:grpSpPr>
          <a:xfrm>
            <a:off x="4971715" y="1517256"/>
            <a:ext cx="3647230" cy="4673812"/>
            <a:chOff x="4971715" y="1517256"/>
            <a:chExt cx="3647230" cy="4673812"/>
          </a:xfrm>
        </p:grpSpPr>
        <p:sp>
          <p:nvSpPr>
            <p:cNvPr id="75" name="Dikdörtgen 74"/>
            <p:cNvSpPr/>
            <p:nvPr/>
          </p:nvSpPr>
          <p:spPr>
            <a:xfrm>
              <a:off x="7092280" y="1517256"/>
              <a:ext cx="1515688" cy="636221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tr-TR" sz="1200" dirty="0"/>
                <a:t>İtiraz: Rektörlük Değerlendirme Komisyonu</a:t>
              </a:r>
            </a:p>
          </p:txBody>
        </p:sp>
        <p:sp>
          <p:nvSpPr>
            <p:cNvPr id="76" name="Elmas 75"/>
            <p:cNvSpPr/>
            <p:nvPr/>
          </p:nvSpPr>
          <p:spPr>
            <a:xfrm>
              <a:off x="7258359" y="2546750"/>
              <a:ext cx="1224136" cy="936104"/>
            </a:xfrm>
            <a:prstGeom prst="diamond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tr-TR" sz="1200" dirty="0"/>
            </a:p>
          </p:txBody>
        </p:sp>
        <p:sp>
          <p:nvSpPr>
            <p:cNvPr id="77" name="Sağ Ok 76"/>
            <p:cNvSpPr/>
            <p:nvPr/>
          </p:nvSpPr>
          <p:spPr>
            <a:xfrm rot="16200000" flipH="1">
              <a:off x="7731851" y="2330719"/>
              <a:ext cx="252000" cy="1080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8" name="Oval 77"/>
            <p:cNvSpPr/>
            <p:nvPr/>
          </p:nvSpPr>
          <p:spPr>
            <a:xfrm>
              <a:off x="7353208" y="2319758"/>
              <a:ext cx="343760" cy="34376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tr-TR" sz="1300" b="1" dirty="0"/>
                <a:t>7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7353208" y="3415462"/>
              <a:ext cx="343760" cy="34376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tr-TR" sz="1300" b="1" dirty="0"/>
                <a:t>8</a:t>
              </a:r>
            </a:p>
          </p:txBody>
        </p:sp>
        <p:sp>
          <p:nvSpPr>
            <p:cNvPr id="80" name="Yuvarlatılmış Dikdörtgen 79"/>
            <p:cNvSpPr/>
            <p:nvPr/>
          </p:nvSpPr>
          <p:spPr>
            <a:xfrm>
              <a:off x="7099591" y="3852412"/>
              <a:ext cx="1519354" cy="468000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tr-TR" sz="1200"/>
            </a:p>
          </p:txBody>
        </p:sp>
        <p:sp>
          <p:nvSpPr>
            <p:cNvPr id="81" name="Sağ Ok 80"/>
            <p:cNvSpPr/>
            <p:nvPr/>
          </p:nvSpPr>
          <p:spPr>
            <a:xfrm rot="16200000" flipH="1">
              <a:off x="7731851" y="3613633"/>
              <a:ext cx="252000" cy="1080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2" name="Metin kutusu 81"/>
            <p:cNvSpPr txBox="1"/>
            <p:nvPr/>
          </p:nvSpPr>
          <p:spPr>
            <a:xfrm>
              <a:off x="7294349" y="2866264"/>
              <a:ext cx="11881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tr-TR" sz="1200" dirty="0">
                  <a:solidFill>
                    <a:schemeClr val="lt1"/>
                  </a:solidFill>
                  <a:latin typeface="+mn-lt"/>
                  <a:cs typeface="+mn-cs"/>
                </a:rPr>
                <a:t>Değerlendirme</a:t>
              </a:r>
            </a:p>
          </p:txBody>
        </p:sp>
        <p:sp>
          <p:nvSpPr>
            <p:cNvPr id="83" name="Metin kutusu 82"/>
            <p:cNvSpPr txBox="1"/>
            <p:nvPr/>
          </p:nvSpPr>
          <p:spPr>
            <a:xfrm>
              <a:off x="7419887" y="3965912"/>
              <a:ext cx="9418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tr-TR" sz="1200" dirty="0">
                  <a:solidFill>
                    <a:schemeClr val="lt1"/>
                  </a:solidFill>
                  <a:latin typeface="+mn-lt"/>
                  <a:cs typeface="+mn-cs"/>
                </a:rPr>
                <a:t>Nihai Karar</a:t>
              </a:r>
            </a:p>
          </p:txBody>
        </p:sp>
        <p:sp>
          <p:nvSpPr>
            <p:cNvPr id="27" name="Akış Çizelgesi: Belge 26"/>
            <p:cNvSpPr/>
            <p:nvPr/>
          </p:nvSpPr>
          <p:spPr>
            <a:xfrm>
              <a:off x="7099591" y="4683184"/>
              <a:ext cx="1508377" cy="762040"/>
            </a:xfrm>
            <a:prstGeom prst="flowChartDocumen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2" name="Metin kutusu 91"/>
            <p:cNvSpPr txBox="1"/>
            <p:nvPr/>
          </p:nvSpPr>
          <p:spPr>
            <a:xfrm>
              <a:off x="7281400" y="4797618"/>
              <a:ext cx="10803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tr-TR" sz="1200" dirty="0">
                  <a:solidFill>
                    <a:schemeClr val="lt1"/>
                  </a:solidFill>
                  <a:latin typeface="+mn-lt"/>
                  <a:cs typeface="+mn-cs"/>
                </a:rPr>
                <a:t>Kararların Duyurulması</a:t>
              </a:r>
            </a:p>
          </p:txBody>
        </p:sp>
        <p:sp>
          <p:nvSpPr>
            <p:cNvPr id="89" name="Akış Çizelgesi: Belge 88"/>
            <p:cNvSpPr/>
            <p:nvPr/>
          </p:nvSpPr>
          <p:spPr>
            <a:xfrm>
              <a:off x="4971715" y="4683184"/>
              <a:ext cx="1508377" cy="762040"/>
            </a:xfrm>
            <a:prstGeom prst="flowChartDocumen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5" name="Metin kutusu 94"/>
            <p:cNvSpPr txBox="1"/>
            <p:nvPr/>
          </p:nvSpPr>
          <p:spPr>
            <a:xfrm>
              <a:off x="5184838" y="4788755"/>
              <a:ext cx="10803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tr-TR" sz="1200" dirty="0">
                  <a:solidFill>
                    <a:schemeClr val="lt1"/>
                  </a:solidFill>
                  <a:latin typeface="+mn-lt"/>
                  <a:cs typeface="+mn-cs"/>
                </a:rPr>
                <a:t>Kararların Duyurulması</a:t>
              </a:r>
            </a:p>
          </p:txBody>
        </p:sp>
        <p:sp>
          <p:nvSpPr>
            <p:cNvPr id="96" name="Oval 95"/>
            <p:cNvSpPr/>
            <p:nvPr/>
          </p:nvSpPr>
          <p:spPr>
            <a:xfrm>
              <a:off x="7084578" y="5847308"/>
              <a:ext cx="343760" cy="34376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tr-TR" sz="1300" b="1" dirty="0"/>
                <a:t>9</a:t>
              </a:r>
            </a:p>
          </p:txBody>
        </p:sp>
      </p:grpSp>
      <p:sp>
        <p:nvSpPr>
          <p:cNvPr id="93" name="Sağ Ok 92"/>
          <p:cNvSpPr/>
          <p:nvPr/>
        </p:nvSpPr>
        <p:spPr>
          <a:xfrm rot="16200000" flipH="1">
            <a:off x="7731851" y="4442595"/>
            <a:ext cx="252000" cy="1080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4" name="Picture 2" descr="http://www.crim.ncsu.edu/sites/default/themes/CRIM/images/people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811" y="5701955"/>
            <a:ext cx="720080" cy="6549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http://www.crim.ncsu.edu/sites/default/themes/CRIM/images/people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519" y="5693241"/>
            <a:ext cx="720080" cy="6549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226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Autofit/>
          </a:bodyPr>
          <a:lstStyle/>
          <a:p>
            <a:pPr lvl="0"/>
            <a:r>
              <a:rPr lang="tr-TR" sz="1400" dirty="0">
                <a:solidFill>
                  <a:schemeClr val="tx1"/>
                </a:solidFill>
                <a:latin typeface="Arial" charset="0"/>
                <a:cs typeface="Arial" charset="0"/>
              </a:rPr>
              <a:t>Araştırmacıların her bir faaliyeti ayrı ayrı değerlendirilmektedir.</a:t>
            </a:r>
          </a:p>
          <a:p>
            <a:pPr lvl="0"/>
            <a:endParaRPr lang="tr-TR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0"/>
            <a:r>
              <a:rPr lang="tr-TR" sz="1400" dirty="0">
                <a:solidFill>
                  <a:schemeClr val="tx1"/>
                </a:solidFill>
                <a:latin typeface="Arial" charset="0"/>
                <a:cs typeface="Arial" charset="0"/>
              </a:rPr>
              <a:t>Araştırmacının uygun ve kanıtlayıcı belgeleri yeterli bulunan faaliyetleri onaylanmalıdır. </a:t>
            </a:r>
          </a:p>
          <a:p>
            <a:pPr lvl="0"/>
            <a:endParaRPr lang="tr-TR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0"/>
            <a:r>
              <a:rPr lang="tr-TR" sz="1400" dirty="0">
                <a:solidFill>
                  <a:schemeClr val="tx1"/>
                </a:solidFill>
                <a:latin typeface="Arial" charset="0"/>
                <a:cs typeface="Arial" charset="0"/>
              </a:rPr>
              <a:t>Araştırmacının uygun olmayan veya kanıtlayıcı belgeleri yeterli bulunmayan faaliyetleri için Revizyon Talebi Oluşturulmalıdır. </a:t>
            </a:r>
          </a:p>
          <a:p>
            <a:pPr lvl="0"/>
            <a:endParaRPr lang="tr-TR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0"/>
            <a:r>
              <a:rPr lang="tr-TR" sz="1400" dirty="0">
                <a:solidFill>
                  <a:schemeClr val="tx1"/>
                </a:solidFill>
                <a:latin typeface="Arial" charset="0"/>
                <a:cs typeface="Arial" charset="0"/>
              </a:rPr>
              <a:t>Bir başvuruda yer alan faaliyetleri için varsa </a:t>
            </a:r>
            <a:r>
              <a:rPr lang="tr-TR" sz="1400" dirty="0">
                <a:solidFill>
                  <a:srgbClr val="0070C0"/>
                </a:solidFill>
                <a:latin typeface="Arial" charset="0"/>
                <a:cs typeface="Arial" charset="0"/>
              </a:rPr>
              <a:t>revizyon talepleri araştırmacıya tek seferde gönderilebilmektedir.</a:t>
            </a:r>
            <a:r>
              <a:rPr lang="tr-TR" sz="1400" dirty="0">
                <a:solidFill>
                  <a:schemeClr val="tx1"/>
                </a:solidFill>
                <a:latin typeface="Arial" charset="0"/>
                <a:cs typeface="Arial" charset="0"/>
              </a:rPr>
              <a:t> Bu nedenle, revizyon talebini iletebilmek için tüm faaliyetlere yönelik onaylama, iptal veya revizyon </a:t>
            </a:r>
            <a:r>
              <a:rPr lang="tr-TR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vb</a:t>
            </a:r>
            <a:r>
              <a:rPr lang="tr-TR" sz="1400" dirty="0">
                <a:solidFill>
                  <a:schemeClr val="tx1"/>
                </a:solidFill>
                <a:latin typeface="Arial" charset="0"/>
                <a:cs typeface="Arial" charset="0"/>
              </a:rPr>
              <a:t> bir kişisel karar oluşturulmuş olmalıdır.</a:t>
            </a:r>
          </a:p>
          <a:p>
            <a:pPr lvl="0"/>
            <a:endParaRPr lang="tr-TR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0"/>
            <a:r>
              <a:rPr lang="tr-TR" sz="1400" dirty="0">
                <a:solidFill>
                  <a:schemeClr val="tx1"/>
                </a:solidFill>
                <a:latin typeface="Arial" charset="0"/>
                <a:cs typeface="Arial" charset="0"/>
              </a:rPr>
              <a:t>Araştırmacı tarafından revize edilen başvurular tekrar değerlendirilmeli ve Komisyon Üyesinin kişisel kararı oluşturulmalıdır. </a:t>
            </a:r>
          </a:p>
          <a:p>
            <a:pPr lvl="0"/>
            <a:endParaRPr lang="tr-TR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0"/>
            <a:r>
              <a:rPr lang="tr-TR" sz="1400" dirty="0">
                <a:solidFill>
                  <a:schemeClr val="tx1"/>
                </a:solidFill>
                <a:latin typeface="Arial" charset="0"/>
                <a:cs typeface="Arial" charset="0"/>
              </a:rPr>
              <a:t>Komisyon Üyelerinin faaliyetler için ekleyeceği açıklamaların Komisyon Karar tutanağına sistem tarafından otomatik olarak yansıtılacağını göz önünde bulundurunuz. </a:t>
            </a:r>
          </a:p>
          <a:p>
            <a:pPr lvl="0"/>
            <a:endParaRPr lang="tr-TR" sz="14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0"/>
            <a:r>
              <a:rPr lang="tr-TR" sz="1400" dirty="0">
                <a:solidFill>
                  <a:schemeClr val="tx1"/>
                </a:solidFill>
                <a:latin typeface="Arial" charset="0"/>
                <a:cs typeface="Arial" charset="0"/>
              </a:rPr>
              <a:t>Araştırmacının beyan ettiği tüm faaliyetlere yönelik kişisel değerlendirmeniz tamamlandığında, başvuruyu Komisyon </a:t>
            </a:r>
            <a:r>
              <a:rPr lang="tr-TR" sz="1400" u="sng" dirty="0">
                <a:solidFill>
                  <a:srgbClr val="C00000"/>
                </a:solidFill>
                <a:latin typeface="Arial" charset="0"/>
                <a:cs typeface="Arial" charset="0"/>
              </a:rPr>
              <a:t>Toplantı Gündemine</a:t>
            </a:r>
            <a:r>
              <a:rPr lang="tr-TR" sz="14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tr-TR" sz="1400" dirty="0">
                <a:solidFill>
                  <a:schemeClr val="tx1"/>
                </a:solidFill>
                <a:latin typeface="Arial" charset="0"/>
                <a:cs typeface="Arial" charset="0"/>
              </a:rPr>
              <a:t>gönderiniz. </a:t>
            </a:r>
            <a:endParaRPr lang="tr-TR" sz="14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1500" y="571500"/>
            <a:ext cx="8158163" cy="62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92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r-T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Değerlendirme Komisyonları İçin Uyarılar / Öneriler</a:t>
            </a:r>
            <a:endParaRPr lang="tr-TR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63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392488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endParaRPr lang="tr-TR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0">
              <a:lnSpc>
                <a:spcPct val="150000"/>
              </a:lnSpc>
            </a:pPr>
            <a:r>
              <a:rPr lang="tr-TR" sz="1600" dirty="0">
                <a:solidFill>
                  <a:schemeClr val="tx1"/>
                </a:solidFill>
                <a:latin typeface="Arial" charset="0"/>
                <a:cs typeface="Arial" charset="0"/>
              </a:rPr>
              <a:t>Toplantı Gündemine alınan başvurular tüm komisyon üyeleri tarafından görüntülenebilmekte, ancak </a:t>
            </a:r>
            <a:r>
              <a:rPr lang="tr-TR" sz="1600" dirty="0">
                <a:solidFill>
                  <a:srgbClr val="C00000"/>
                </a:solidFill>
                <a:latin typeface="Arial" charset="0"/>
                <a:cs typeface="Arial" charset="0"/>
              </a:rPr>
              <a:t>Karar Değerlendirmesi </a:t>
            </a:r>
            <a:r>
              <a:rPr lang="tr-TR" sz="1600" dirty="0">
                <a:solidFill>
                  <a:schemeClr val="tx1"/>
                </a:solidFill>
                <a:latin typeface="Arial" charset="0"/>
                <a:cs typeface="Arial" charset="0"/>
              </a:rPr>
              <a:t>yalnızca ilgili Komisyon Başkanı tarafından yapılabilmektedir. </a:t>
            </a:r>
          </a:p>
          <a:p>
            <a:pPr lvl="0">
              <a:lnSpc>
                <a:spcPct val="150000"/>
              </a:lnSpc>
            </a:pPr>
            <a:endParaRPr lang="tr-TR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0">
              <a:lnSpc>
                <a:spcPct val="150000"/>
              </a:lnSpc>
            </a:pPr>
            <a:r>
              <a:rPr lang="tr-TR" sz="1600" u="sng" dirty="0">
                <a:solidFill>
                  <a:schemeClr val="tx1"/>
                </a:solidFill>
                <a:latin typeface="Arial" charset="0"/>
                <a:cs typeface="Arial" charset="0"/>
              </a:rPr>
              <a:t>Karara Bağlanmış Başvurular &amp; Karar Tutanağı </a:t>
            </a:r>
            <a:r>
              <a:rPr lang="tr-TR" sz="1600" dirty="0">
                <a:solidFill>
                  <a:schemeClr val="tx1"/>
                </a:solidFill>
                <a:latin typeface="Arial" charset="0"/>
                <a:cs typeface="Arial" charset="0"/>
              </a:rPr>
              <a:t>alanından,</a:t>
            </a:r>
          </a:p>
          <a:p>
            <a:pPr lvl="1">
              <a:lnSpc>
                <a:spcPct val="150000"/>
              </a:lnSpc>
            </a:pPr>
            <a:r>
              <a:rPr lang="tr-TR" sz="1400" dirty="0">
                <a:solidFill>
                  <a:schemeClr val="tx1"/>
                </a:solidFill>
                <a:latin typeface="Arial" charset="0"/>
                <a:cs typeface="Arial" charset="0"/>
              </a:rPr>
              <a:t>Komisyon Karar Tutanağı Oluşturulmalı ve sistem üzerinden elektronik ortamda Rektörlük Teşvik Komisyonuna iletilmelidir.</a:t>
            </a:r>
          </a:p>
          <a:p>
            <a:pPr lvl="1">
              <a:lnSpc>
                <a:spcPct val="150000"/>
              </a:lnSpc>
            </a:pPr>
            <a:r>
              <a:rPr lang="tr-TR" sz="1400" dirty="0">
                <a:solidFill>
                  <a:schemeClr val="tx1"/>
                </a:solidFill>
                <a:latin typeface="Arial" charset="0"/>
                <a:cs typeface="Arial" charset="0"/>
              </a:rPr>
              <a:t>Komisyon Karar Tutanağı, Değerlendirme Raporu ve Puan Tablosu çıktısı ise komisyon üyeleri tarafından imzalanmış olarak Rektörlük Teşvik Komisyonuna iletilmelidir. </a:t>
            </a:r>
            <a:endParaRPr lang="tr-TR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0">
              <a:lnSpc>
                <a:spcPct val="150000"/>
              </a:lnSpc>
            </a:pPr>
            <a:endParaRPr lang="tr-TR" sz="1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1500" y="571500"/>
            <a:ext cx="8158163" cy="62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92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r-T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Değerlendirme Komisyonları İçin Uyarılar / Öneriler</a:t>
            </a:r>
            <a:endParaRPr lang="tr-TR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9932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71800" y="2204864"/>
            <a:ext cx="3528391" cy="62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tr-TR" b="1" dirty="0">
                <a:solidFill>
                  <a:srgbClr val="0070C0"/>
                </a:solidFill>
                <a:latin typeface="Gabriola" panose="04040605051002020D02" pitchFamily="82" charset="0"/>
                <a:cs typeface="Arial" pitchFamily="34" charset="0"/>
              </a:rPr>
              <a:t>Teşekkürler…</a:t>
            </a:r>
            <a:endParaRPr lang="tr-TR" b="1" dirty="0">
              <a:solidFill>
                <a:srgbClr val="C00000"/>
              </a:solidFill>
              <a:latin typeface="Gabriola" panose="04040605051002020D02" pitchFamily="8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89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3830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1800" dirty="0">
                <a:solidFill>
                  <a:schemeClr val="tx1"/>
                </a:solidFill>
                <a:latin typeface="Arial" charset="0"/>
                <a:cs typeface="Arial" charset="0"/>
              </a:rPr>
              <a:t>Sistem Bileşenleri</a:t>
            </a:r>
          </a:p>
          <a:p>
            <a:endParaRPr lang="tr-TR" sz="1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0">
              <a:lnSpc>
                <a:spcPct val="150000"/>
              </a:lnSpc>
            </a:pPr>
            <a:r>
              <a:rPr lang="tr-TR" sz="1800" dirty="0">
                <a:solidFill>
                  <a:schemeClr val="tx1"/>
                </a:solidFill>
                <a:latin typeface="Arial" charset="0"/>
                <a:cs typeface="Arial" charset="0"/>
              </a:rPr>
              <a:t>Araştırmacı İşlemleri Modülü</a:t>
            </a:r>
          </a:p>
          <a:p>
            <a:pPr lvl="0">
              <a:lnSpc>
                <a:spcPct val="150000"/>
              </a:lnSpc>
            </a:pPr>
            <a:r>
              <a:rPr lang="tr-TR" sz="1800" dirty="0">
                <a:solidFill>
                  <a:schemeClr val="tx1"/>
                </a:solidFill>
                <a:latin typeface="Arial" charset="0"/>
                <a:cs typeface="Arial" charset="0"/>
              </a:rPr>
              <a:t>Birim Değerlendirme Komisyonu Modülü</a:t>
            </a:r>
          </a:p>
          <a:p>
            <a:pPr lvl="0">
              <a:lnSpc>
                <a:spcPct val="150000"/>
              </a:lnSpc>
            </a:pPr>
            <a:r>
              <a:rPr lang="tr-TR" sz="1800" dirty="0">
                <a:solidFill>
                  <a:schemeClr val="tx1"/>
                </a:solidFill>
                <a:latin typeface="Arial" charset="0"/>
                <a:cs typeface="Arial" charset="0"/>
              </a:rPr>
              <a:t>Rektörlük Değerlendirme Komisyonu Modülü</a:t>
            </a:r>
          </a:p>
          <a:p>
            <a:pPr lvl="0">
              <a:lnSpc>
                <a:spcPct val="150000"/>
              </a:lnSpc>
            </a:pPr>
            <a:r>
              <a:rPr lang="tr-TR" sz="1800" dirty="0">
                <a:solidFill>
                  <a:schemeClr val="tx1"/>
                </a:solidFill>
                <a:latin typeface="Arial" charset="0"/>
                <a:cs typeface="Arial" charset="0"/>
              </a:rPr>
              <a:t>Sistem Yönetimi Modülü</a:t>
            </a:r>
          </a:p>
          <a:p>
            <a:pPr lvl="0">
              <a:lnSpc>
                <a:spcPct val="150000"/>
              </a:lnSpc>
            </a:pPr>
            <a:r>
              <a:rPr lang="tr-TR" sz="1800" dirty="0">
                <a:solidFill>
                  <a:schemeClr val="tx1"/>
                </a:solidFill>
                <a:latin typeface="Arial" charset="0"/>
                <a:cs typeface="Arial" charset="0"/>
              </a:rPr>
              <a:t>Yönetici İşlemleri Modülü</a:t>
            </a:r>
          </a:p>
          <a:p>
            <a:pPr lvl="0">
              <a:lnSpc>
                <a:spcPct val="150000"/>
              </a:lnSpc>
            </a:pPr>
            <a:r>
              <a:rPr lang="tr-TR" sz="1800" dirty="0">
                <a:solidFill>
                  <a:schemeClr val="tx1"/>
                </a:solidFill>
                <a:latin typeface="Arial" charset="0"/>
                <a:cs typeface="Arial" charset="0"/>
              </a:rPr>
              <a:t>Raporlama İşlemleri Modülü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71500" y="571500"/>
            <a:ext cx="8158163" cy="62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77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r-T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Akademik Teşvik Ödeneği Süreç Yönetim Sistemi </a:t>
            </a:r>
            <a:r>
              <a:rPr lang="tr-T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ATÖSİS</a:t>
            </a:r>
          </a:p>
        </p:txBody>
      </p:sp>
    </p:spTree>
    <p:extLst>
      <p:ext uri="{BB962C8B-B14F-4D97-AF65-F5344CB8AC3E}">
        <p14:creationId xmlns:p14="http://schemas.microsoft.com/office/powerpoint/2010/main" val="2043814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100814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1600" dirty="0">
                <a:solidFill>
                  <a:schemeClr val="tx1"/>
                </a:solidFill>
                <a:latin typeface="Arial" charset="0"/>
                <a:cs typeface="Arial" charset="0"/>
              </a:rPr>
              <a:t>Erişim adresi: </a:t>
            </a:r>
            <a:r>
              <a:rPr lang="tr-TR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charset="0"/>
                <a:cs typeface="Arial" charset="0"/>
                <a:hlinkClick r:id="rId2"/>
              </a:rPr>
              <a:t>http://</a:t>
            </a:r>
            <a:r>
              <a:rPr lang="tr-TR" sz="1600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Arial" charset="0"/>
                <a:cs typeface="Arial" charset="0"/>
              </a:rPr>
              <a:t>kayseri</a:t>
            </a:r>
            <a:r>
              <a:rPr lang="tr-TR" sz="1600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Arial" charset="0"/>
                <a:cs typeface="Arial" charset="0"/>
                <a:hlinkClick r:id="rId3"/>
              </a:rPr>
              <a:t>.b</a:t>
            </a:r>
            <a:r>
              <a:rPr lang="tr-TR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charset="0"/>
                <a:cs typeface="Arial" charset="0"/>
                <a:hlinkClick r:id="rId3"/>
              </a:rPr>
              <a:t>ilimseltesvik.com/</a:t>
            </a:r>
            <a:endParaRPr lang="tr-TR" sz="1600" dirty="0">
              <a:solidFill>
                <a:schemeClr val="tx2">
                  <a:lumMod val="90000"/>
                  <a:lumOff val="10000"/>
                </a:schemeClr>
              </a:solidFill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tr-TR" sz="1600" dirty="0">
                <a:solidFill>
                  <a:schemeClr val="tx1"/>
                </a:solidFill>
                <a:latin typeface="Arial" charset="0"/>
                <a:cs typeface="Arial" charset="0"/>
              </a:rPr>
              <a:t>Sisteme giriş AVESİS/BAPSİS kullanıcı bilgileri ile yapılmaktadır.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1500" y="571500"/>
            <a:ext cx="8158163" cy="62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r-TR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Araştırmacı İşlemleri, </a:t>
            </a:r>
            <a:r>
              <a:rPr lang="tr-TR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Sisteme Erişim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198" y="2784489"/>
            <a:ext cx="4555604" cy="3308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3059832" y="4005064"/>
            <a:ext cx="684000" cy="684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3563888" y="3512041"/>
            <a:ext cx="1944216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r-TR" sz="1200" dirty="0">
                <a:solidFill>
                  <a:schemeClr val="bg1">
                    <a:lumMod val="50000"/>
                  </a:schemeClr>
                </a:solidFill>
              </a:rPr>
              <a:t>ABİS ÜNİVERSİTESİ</a:t>
            </a:r>
          </a:p>
        </p:txBody>
      </p:sp>
    </p:spTree>
    <p:extLst>
      <p:ext uri="{BB962C8B-B14F-4D97-AF65-F5344CB8AC3E}">
        <p14:creationId xmlns:p14="http://schemas.microsoft.com/office/powerpoint/2010/main" val="2625011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720080"/>
          </a:xfrm>
        </p:spPr>
        <p:txBody>
          <a:bodyPr>
            <a:noAutofit/>
          </a:bodyPr>
          <a:lstStyle/>
          <a:p>
            <a:r>
              <a:rPr lang="tr-TR" sz="1600" dirty="0">
                <a:latin typeface="Arial" charset="0"/>
                <a:cs typeface="Arial" charset="0"/>
              </a:rPr>
              <a:t>Araştırmacıların öncelikle </a:t>
            </a:r>
            <a:r>
              <a:rPr lang="tr-TR" sz="1600" b="1" dirty="0">
                <a:latin typeface="Arial" charset="0"/>
                <a:cs typeface="Arial" charset="0"/>
              </a:rPr>
              <a:t>Yardımcı Bilgiler </a:t>
            </a:r>
            <a:r>
              <a:rPr lang="tr-TR" sz="1600" dirty="0">
                <a:latin typeface="Arial" charset="0"/>
                <a:cs typeface="Arial" charset="0"/>
              </a:rPr>
              <a:t>menüsü altında verilen bilgilendirme dokümanlarını okumaları önerilir.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1500" y="571500"/>
            <a:ext cx="8158163" cy="62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r-TR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Araştırmacı İşlemleri, </a:t>
            </a:r>
            <a:r>
              <a:rPr lang="tr-TR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Bilgilendirme Dokümanları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841" y="4279139"/>
            <a:ext cx="3025542" cy="1958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6" name="Grup 15"/>
          <p:cNvGrpSpPr/>
          <p:nvPr/>
        </p:nvGrpSpPr>
        <p:grpSpPr>
          <a:xfrm>
            <a:off x="5583841" y="1995654"/>
            <a:ext cx="3025542" cy="2199313"/>
            <a:chOff x="5583841" y="1995654"/>
            <a:chExt cx="3025542" cy="2199313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3841" y="1995654"/>
              <a:ext cx="3025542" cy="21993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15" name="Grup 14"/>
            <p:cNvGrpSpPr/>
            <p:nvPr/>
          </p:nvGrpSpPr>
          <p:grpSpPr>
            <a:xfrm>
              <a:off x="5724128" y="2024896"/>
              <a:ext cx="2319817" cy="468000"/>
              <a:chOff x="5724128" y="2024896"/>
              <a:chExt cx="2319817" cy="4680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5724128" y="2024896"/>
                <a:ext cx="468000" cy="468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4" name="Metin kutusu 13"/>
              <p:cNvSpPr txBox="1"/>
              <p:nvPr/>
            </p:nvSpPr>
            <p:spPr>
              <a:xfrm>
                <a:off x="6876256" y="2078678"/>
                <a:ext cx="1167689" cy="20005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tr-TR" sz="700" b="1" dirty="0"/>
                  <a:t>ABİS ÜNİVERSİTESİ</a:t>
                </a:r>
              </a:p>
            </p:txBody>
          </p:sp>
        </p:grpSp>
      </p:grpSp>
      <p:cxnSp>
        <p:nvCxnSpPr>
          <p:cNvPr id="10" name="Düz Ok Bağlayıcısı 9"/>
          <p:cNvCxnSpPr/>
          <p:nvPr/>
        </p:nvCxnSpPr>
        <p:spPr>
          <a:xfrm>
            <a:off x="4531268" y="4300681"/>
            <a:ext cx="975157" cy="1949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V="1">
            <a:off x="4660694" y="3024513"/>
            <a:ext cx="855844" cy="3508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0" name="Grup 19"/>
          <p:cNvGrpSpPr/>
          <p:nvPr/>
        </p:nvGrpSpPr>
        <p:grpSpPr>
          <a:xfrm>
            <a:off x="457200" y="2424612"/>
            <a:ext cx="4557488" cy="3709054"/>
            <a:chOff x="457200" y="2424612"/>
            <a:chExt cx="4557488" cy="3709054"/>
          </a:xfrm>
        </p:grpSpPr>
        <p:grpSp>
          <p:nvGrpSpPr>
            <p:cNvPr id="12" name="Grup 11"/>
            <p:cNvGrpSpPr/>
            <p:nvPr/>
          </p:nvGrpSpPr>
          <p:grpSpPr>
            <a:xfrm>
              <a:off x="457200" y="2424612"/>
              <a:ext cx="4557488" cy="3709054"/>
              <a:chOff x="457200" y="2424612"/>
              <a:chExt cx="4557488" cy="3709054"/>
            </a:xfrm>
          </p:grpSpPr>
          <p:pic>
            <p:nvPicPr>
              <p:cNvPr id="2" name="Resim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192" y="2424612"/>
                <a:ext cx="4464496" cy="3709054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grpSp>
            <p:nvGrpSpPr>
              <p:cNvPr id="6" name="Grup 5"/>
              <p:cNvGrpSpPr/>
              <p:nvPr/>
            </p:nvGrpSpPr>
            <p:grpSpPr>
              <a:xfrm>
                <a:off x="457200" y="2746786"/>
                <a:ext cx="1404000" cy="1906318"/>
                <a:chOff x="457200" y="2746786"/>
                <a:chExt cx="1404000" cy="1906318"/>
              </a:xfrm>
            </p:grpSpPr>
            <p:sp>
              <p:nvSpPr>
                <p:cNvPr id="9" name="Dikdörtgen 8"/>
                <p:cNvSpPr/>
                <p:nvPr/>
              </p:nvSpPr>
              <p:spPr>
                <a:xfrm>
                  <a:off x="457200" y="4365104"/>
                  <a:ext cx="1404000" cy="288000"/>
                </a:xfrm>
                <a:prstGeom prst="rect">
                  <a:avLst/>
                </a:prstGeom>
                <a:noFill/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3" name="Oval 2"/>
                <p:cNvSpPr/>
                <p:nvPr/>
              </p:nvSpPr>
              <p:spPr>
                <a:xfrm>
                  <a:off x="899592" y="2746786"/>
                  <a:ext cx="648072" cy="648072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</p:grpSp>
        </p:grpSp>
        <p:cxnSp>
          <p:nvCxnSpPr>
            <p:cNvPr id="19" name="Düz Bağlayıcı 18"/>
            <p:cNvCxnSpPr/>
            <p:nvPr/>
          </p:nvCxnSpPr>
          <p:spPr>
            <a:xfrm>
              <a:off x="1115616" y="3600000"/>
              <a:ext cx="576064" cy="0"/>
            </a:xfrm>
            <a:prstGeom prst="line">
              <a:avLst/>
            </a:prstGeom>
            <a:ln w="1111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56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204864"/>
            <a:ext cx="4957167" cy="4057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864096"/>
          </a:xfrm>
        </p:spPr>
        <p:txBody>
          <a:bodyPr>
            <a:noAutofit/>
          </a:bodyPr>
          <a:lstStyle/>
          <a:p>
            <a:r>
              <a:rPr lang="tr-TR" sz="1600" dirty="0">
                <a:solidFill>
                  <a:schemeClr val="tx1"/>
                </a:solidFill>
                <a:latin typeface="Arial" charset="0"/>
                <a:cs typeface="Arial" charset="0"/>
              </a:rPr>
              <a:t>Yeni Başvuru menüsü altında araştırmacının başvuru yapacağı Birim Komisyonu seçilerek online başvuru süreci başlatılır.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1500" y="571500"/>
            <a:ext cx="8158163" cy="62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r-TR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Araştırmacı İşlemleri, </a:t>
            </a:r>
            <a:r>
              <a:rPr lang="tr-TR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Teşvik Başvurusu</a:t>
            </a:r>
            <a:endParaRPr lang="tr-TR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2915816" y="5476527"/>
            <a:ext cx="1656184" cy="2567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Düz Ok Bağlayıcısı 10"/>
          <p:cNvCxnSpPr/>
          <p:nvPr/>
        </p:nvCxnSpPr>
        <p:spPr>
          <a:xfrm flipH="1">
            <a:off x="4427984" y="4832686"/>
            <a:ext cx="2016224" cy="7722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/>
          <p:cNvSpPr txBox="1"/>
          <p:nvPr/>
        </p:nvSpPr>
        <p:spPr>
          <a:xfrm>
            <a:off x="6444208" y="4526608"/>
            <a:ext cx="2160240" cy="612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sz="1200" b="1" dirty="0" err="1"/>
              <a:t>YÖKSİS’ten</a:t>
            </a:r>
            <a:r>
              <a:rPr lang="tr-TR" sz="1200" b="1" dirty="0"/>
              <a:t> otomatik olarak çekilmektedir.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971600" y="3501008"/>
            <a:ext cx="1440160" cy="2567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0622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05487"/>
            <a:ext cx="8229600" cy="755361"/>
          </a:xfrm>
        </p:spPr>
        <p:txBody>
          <a:bodyPr>
            <a:noAutofit/>
          </a:bodyPr>
          <a:lstStyle/>
          <a:p>
            <a:r>
              <a:rPr lang="tr-TR" sz="1600" dirty="0">
                <a:solidFill>
                  <a:schemeClr val="tx1"/>
                </a:solidFill>
                <a:latin typeface="Arial" charset="0"/>
                <a:cs typeface="Arial" charset="0"/>
              </a:rPr>
              <a:t>Araştırmacıların YÖKSİS sisteminde kayıtlı başvuru bilgileri ve puanları sistem tarafından ATÖSİS başvurusuna otomatik olarak eklenir.</a:t>
            </a:r>
            <a:endParaRPr lang="tr-TR" sz="8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1500" y="571500"/>
            <a:ext cx="8158163" cy="62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r-TR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Araştırmacı İşlemleri, </a:t>
            </a:r>
            <a:r>
              <a:rPr lang="tr-TR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Teşvik Başvurusu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276872"/>
            <a:ext cx="4972224" cy="3797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Dikdörtgen 7"/>
          <p:cNvSpPr/>
          <p:nvPr/>
        </p:nvSpPr>
        <p:spPr>
          <a:xfrm>
            <a:off x="3275856" y="5692964"/>
            <a:ext cx="1152128" cy="32873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3865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5"/>
            <a:ext cx="8229600" cy="864095"/>
          </a:xfrm>
        </p:spPr>
        <p:txBody>
          <a:bodyPr>
            <a:noAutofit/>
          </a:bodyPr>
          <a:lstStyle/>
          <a:p>
            <a:pPr algn="just"/>
            <a:r>
              <a:rPr lang="tr-TR" sz="1600" dirty="0">
                <a:latin typeface="Arial" charset="0"/>
                <a:cs typeface="Arial" charset="0"/>
              </a:rPr>
              <a:t>Başvuruya dahil edilen tüm faaliyetler için </a:t>
            </a:r>
            <a:r>
              <a:rPr lang="tr-TR" sz="1600" b="1" u="sng" dirty="0">
                <a:latin typeface="Arial" charset="0"/>
                <a:cs typeface="Arial" charset="0"/>
              </a:rPr>
              <a:t>Eksik Belge </a:t>
            </a:r>
            <a:r>
              <a:rPr lang="tr-TR" sz="1600" dirty="0">
                <a:latin typeface="Arial" charset="0"/>
                <a:cs typeface="Arial" charset="0"/>
              </a:rPr>
              <a:t>butonlarını kullanarak kanıtlayıcı belgeler tamamladığında </a:t>
            </a:r>
            <a:r>
              <a:rPr lang="tr-TR" sz="1600" b="1" dirty="0">
                <a:latin typeface="Arial" charset="0"/>
                <a:cs typeface="Arial" charset="0"/>
              </a:rPr>
              <a:t>Başvuruyu Tamamla </a:t>
            </a:r>
            <a:r>
              <a:rPr lang="tr-TR" sz="1600" dirty="0">
                <a:latin typeface="Arial" charset="0"/>
                <a:cs typeface="Arial" charset="0"/>
              </a:rPr>
              <a:t>butonu aktif hale gelecektir.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1500" y="571500"/>
            <a:ext cx="8158163" cy="62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r-TR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Araştırmacı İşlemleri, </a:t>
            </a:r>
            <a:r>
              <a:rPr lang="tr-TR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Teşvik Başvurusu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" y="2476606"/>
            <a:ext cx="8582025" cy="3143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Yuvarlatılmış Dikdörtgen 2"/>
          <p:cNvSpPr/>
          <p:nvPr/>
        </p:nvSpPr>
        <p:spPr>
          <a:xfrm>
            <a:off x="5580112" y="4048231"/>
            <a:ext cx="720080" cy="28803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5309402"/>
            <a:ext cx="1152128" cy="310454"/>
          </a:xfrm>
          <a:prstGeom prst="rect">
            <a:avLst/>
          </a:prstGeom>
        </p:spPr>
      </p:pic>
      <p:sp>
        <p:nvSpPr>
          <p:cNvPr id="8" name="Yuvarlatılmış Dikdörtgen 7"/>
          <p:cNvSpPr/>
          <p:nvPr/>
        </p:nvSpPr>
        <p:spPr>
          <a:xfrm>
            <a:off x="4224648" y="5293692"/>
            <a:ext cx="1355464" cy="34187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2890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8433</TotalTime>
  <Words>1421</Words>
  <Application>Microsoft Macintosh PowerPoint</Application>
  <PresentationFormat>On-screen Show (4:3)</PresentationFormat>
  <Paragraphs>193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Cambria</vt:lpstr>
      <vt:lpstr>Gabriola</vt:lpstr>
      <vt:lpstr>Rage Italic</vt:lpstr>
      <vt:lpstr>Wingdings</vt:lpstr>
      <vt:lpstr>Sketchbook</vt:lpstr>
      <vt:lpstr>AKADEMİK TEŞVİK ÖDENEĞİ SÜREÇ YÖNETİM SİSTEMİ Ocak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vaio home</dc:creator>
  <cp:lastModifiedBy>kayseriuniversitesibasinyayin@gmail.com</cp:lastModifiedBy>
  <cp:revision>1038</cp:revision>
  <cp:lastPrinted>2014-12-04T15:25:03Z</cp:lastPrinted>
  <dcterms:created xsi:type="dcterms:W3CDTF">1601-01-01T00:00:00Z</dcterms:created>
  <dcterms:modified xsi:type="dcterms:W3CDTF">2022-12-30T07:52:42Z</dcterms:modified>
</cp:coreProperties>
</file>